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9" r:id="rId2"/>
    <p:sldId id="5820" r:id="rId3"/>
    <p:sldId id="5821" r:id="rId4"/>
    <p:sldId id="289" r:id="rId5"/>
    <p:sldId id="270" r:id="rId6"/>
    <p:sldId id="275" r:id="rId7"/>
    <p:sldId id="5822" r:id="rId8"/>
    <p:sldId id="300" r:id="rId9"/>
    <p:sldId id="257" r:id="rId10"/>
    <p:sldId id="258" r:id="rId11"/>
    <p:sldId id="268" r:id="rId12"/>
    <p:sldId id="5823" r:id="rId13"/>
    <p:sldId id="5824" r:id="rId14"/>
    <p:sldId id="5826" r:id="rId15"/>
    <p:sldId id="582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1896E5-6447-BEC0-00AC-ED13123A6B69}" v="1" dt="2026-09-19T07:11:15.2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3C5B84-F1DF-45D2-990E-C2A28469C28A}" type="datetimeFigureOut">
              <a:t>9/19/2026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96EB27-B152-4AA5-AE80-119A725320A7}" type="slidenum">
              <a:t>‹#›</a:t>
            </a:fld>
            <a:endParaRPr lang="en-US"/>
          </a:p>
        </p:txBody>
      </p:sp>
    </p:spTree>
    <p:extLst>
      <p:ext uri="{BB962C8B-B14F-4D97-AF65-F5344CB8AC3E}">
        <p14:creationId xmlns:p14="http://schemas.microsoft.com/office/powerpoint/2010/main" val="4208352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44991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a:extLst>
            <a:ext uri="{FF2B5EF4-FFF2-40B4-BE49-F238E27FC236}">
              <a16:creationId xmlns:a16="http://schemas.microsoft.com/office/drawing/2014/main" id="{4FA8541F-5C61-644D-7C98-6C054F8B2D85}"/>
            </a:ext>
          </a:extLst>
        </p:cNvPr>
        <p:cNvGrpSpPr/>
        <p:nvPr/>
      </p:nvGrpSpPr>
      <p:grpSpPr>
        <a:xfrm>
          <a:off x="0" y="0"/>
          <a:ext cx="0" cy="0"/>
          <a:chOff x="0" y="0"/>
          <a:chExt cx="0" cy="0"/>
        </a:xfrm>
      </p:grpSpPr>
      <p:sp>
        <p:nvSpPr>
          <p:cNvPr id="299" name="Google Shape;299;p5:notes">
            <a:extLst>
              <a:ext uri="{FF2B5EF4-FFF2-40B4-BE49-F238E27FC236}">
                <a16:creationId xmlns:a16="http://schemas.microsoft.com/office/drawing/2014/main" id="{4415E23A-1D45-9D81-5D7E-4C5E691E543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300" name="Google Shape;300;p5:notes">
            <a:extLst>
              <a:ext uri="{FF2B5EF4-FFF2-40B4-BE49-F238E27FC236}">
                <a16:creationId xmlns:a16="http://schemas.microsoft.com/office/drawing/2014/main" id="{96DC538E-1F97-A99F-CDB4-FD45690A193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301" name="Google Shape;301;p5:notes">
            <a:extLst>
              <a:ext uri="{FF2B5EF4-FFF2-40B4-BE49-F238E27FC236}">
                <a16:creationId xmlns:a16="http://schemas.microsoft.com/office/drawing/2014/main" id="{716C4A1E-36D7-7A5D-3751-07D98F6EDE8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49446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a:extLst>
            <a:ext uri="{FF2B5EF4-FFF2-40B4-BE49-F238E27FC236}">
              <a16:creationId xmlns:a16="http://schemas.microsoft.com/office/drawing/2014/main" id="{E85AFAFE-9DDA-0836-C41D-4787B9013DD8}"/>
            </a:ext>
          </a:extLst>
        </p:cNvPr>
        <p:cNvGrpSpPr/>
        <p:nvPr/>
      </p:nvGrpSpPr>
      <p:grpSpPr>
        <a:xfrm>
          <a:off x="0" y="0"/>
          <a:ext cx="0" cy="0"/>
          <a:chOff x="0" y="0"/>
          <a:chExt cx="0" cy="0"/>
        </a:xfrm>
      </p:grpSpPr>
      <p:sp>
        <p:nvSpPr>
          <p:cNvPr id="299" name="Google Shape;299;p5:notes">
            <a:extLst>
              <a:ext uri="{FF2B5EF4-FFF2-40B4-BE49-F238E27FC236}">
                <a16:creationId xmlns:a16="http://schemas.microsoft.com/office/drawing/2014/main" id="{6387A9D5-3E4F-C4C3-884E-67FB99AED4B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300" name="Google Shape;300;p5:notes">
            <a:extLst>
              <a:ext uri="{FF2B5EF4-FFF2-40B4-BE49-F238E27FC236}">
                <a16:creationId xmlns:a16="http://schemas.microsoft.com/office/drawing/2014/main" id="{1DB048D5-587C-DEB0-AA6A-AAAB032198D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301" name="Google Shape;301;p5:notes">
            <a:extLst>
              <a:ext uri="{FF2B5EF4-FFF2-40B4-BE49-F238E27FC236}">
                <a16:creationId xmlns:a16="http://schemas.microsoft.com/office/drawing/2014/main" id="{6658A14A-C4C1-310F-06D2-DB28B5F08A6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6025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4" name="Google Shape;30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517" name="Google Shape;517;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518" name="Google Shape;518;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644" name="Google Shape;644;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645" name="Google Shape;645;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a:extLst>
            <a:ext uri="{FF2B5EF4-FFF2-40B4-BE49-F238E27FC236}">
              <a16:creationId xmlns:a16="http://schemas.microsoft.com/office/drawing/2014/main" id="{C6B33C36-E016-1FF1-8F74-86E6359EEE53}"/>
            </a:ext>
          </a:extLst>
        </p:cNvPr>
        <p:cNvGrpSpPr/>
        <p:nvPr/>
      </p:nvGrpSpPr>
      <p:grpSpPr>
        <a:xfrm>
          <a:off x="0" y="0"/>
          <a:ext cx="0" cy="0"/>
          <a:chOff x="0" y="0"/>
          <a:chExt cx="0" cy="0"/>
        </a:xfrm>
      </p:grpSpPr>
      <p:sp>
        <p:nvSpPr>
          <p:cNvPr id="698" name="Google Shape;698;p61:notes">
            <a:extLst>
              <a:ext uri="{FF2B5EF4-FFF2-40B4-BE49-F238E27FC236}">
                <a16:creationId xmlns:a16="http://schemas.microsoft.com/office/drawing/2014/main" id="{DC291F43-4AFC-1ECB-4215-5F349DC003B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p61:notes">
            <a:extLst>
              <a:ext uri="{FF2B5EF4-FFF2-40B4-BE49-F238E27FC236}">
                <a16:creationId xmlns:a16="http://schemas.microsoft.com/office/drawing/2014/main" id="{6E788E17-9E9A-83E1-D1DF-350381FB471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a:t>https://seekingalpha.com/article/4295888-capital-structure-arbitrage-part-deux-curious-case-of-nio-inc</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en-US"/>
              <a:t>- Another graph of total shares issued</a:t>
            </a:r>
            <a:endParaRPr/>
          </a:p>
        </p:txBody>
      </p:sp>
      <p:sp>
        <p:nvSpPr>
          <p:cNvPr id="700" name="Google Shape;700;p61:notes">
            <a:extLst>
              <a:ext uri="{FF2B5EF4-FFF2-40B4-BE49-F238E27FC236}">
                <a16:creationId xmlns:a16="http://schemas.microsoft.com/office/drawing/2014/main" id="{A7CC2658-8B99-4694-B09C-53CA2CF57BD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46939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2" name="Google Shape;672;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a:t>Debt Composition </a:t>
            </a:r>
            <a:endParaRPr/>
          </a:p>
          <a:p>
            <a:pPr marL="457200" marR="0" lvl="0" indent="-228600" algn="l" rtl="0">
              <a:lnSpc>
                <a:spcPct val="100000"/>
              </a:lnSpc>
              <a:spcBef>
                <a:spcPts val="0"/>
              </a:spcBef>
              <a:spcAft>
                <a:spcPts val="0"/>
              </a:spcAft>
              <a:buClr>
                <a:srgbClr val="000000"/>
              </a:buClr>
              <a:buSzPts val="1400"/>
              <a:buFont typeface="Arial"/>
              <a:buNone/>
            </a:pPr>
            <a:r>
              <a:rPr lang="en-US"/>
              <a:t>Interest Expense Composition </a:t>
            </a:r>
            <a:endParaRPr/>
          </a:p>
          <a:p>
            <a:pPr marL="457200" marR="0" lvl="0" indent="-228600" algn="l" rtl="0">
              <a:lnSpc>
                <a:spcPct val="100000"/>
              </a:lnSpc>
              <a:spcBef>
                <a:spcPts val="0"/>
              </a:spcBef>
              <a:spcAft>
                <a:spcPts val="0"/>
              </a:spcAft>
              <a:buClr>
                <a:srgbClr val="000000"/>
              </a:buClr>
              <a:buSzPts val="1400"/>
              <a:buFont typeface="Arial"/>
              <a:buNone/>
            </a:pPr>
            <a:r>
              <a:rPr lang="en-US"/>
              <a:t>Debt Maturity Schedule</a:t>
            </a:r>
            <a:endParaRPr/>
          </a:p>
          <a:p>
            <a:pPr marL="457200" marR="0" lvl="0" indent="-228600" algn="l" rtl="0">
              <a:lnSpc>
                <a:spcPct val="100000"/>
              </a:lnSpc>
              <a:spcBef>
                <a:spcPts val="0"/>
              </a:spcBef>
              <a:spcAft>
                <a:spcPts val="0"/>
              </a:spcAft>
              <a:buClr>
                <a:srgbClr val="000000"/>
              </a:buClr>
              <a:buSzPts val="1400"/>
              <a:buFont typeface="Arial"/>
              <a:buNone/>
            </a:pPr>
            <a:r>
              <a:rPr lang="en-US"/>
              <a:t>Notes</a:t>
            </a:r>
            <a:endParaRPr/>
          </a:p>
        </p:txBody>
      </p:sp>
      <p:sp>
        <p:nvSpPr>
          <p:cNvPr id="673" name="Google Shape;673;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solidFill>
                  <a:srgbClr val="333333"/>
                </a:solidFill>
                <a:highlight>
                  <a:srgbClr val="FFFFFF"/>
                </a:highlight>
              </a:rPr>
              <a:t>Revenue Growth: revenue is dependent on mineral prices. </a:t>
            </a:r>
          </a:p>
          <a:p>
            <a:r>
              <a:rPr lang="en-US">
                <a:solidFill>
                  <a:srgbClr val="333333"/>
                </a:solidFill>
                <a:highlight>
                  <a:srgbClr val="FFFFFF"/>
                </a:highlight>
                <a:ea typeface="Calibri"/>
                <a:cs typeface="Calibri"/>
              </a:rPr>
              <a:t>Gross Margin: </a:t>
            </a:r>
            <a:r>
              <a:rPr lang="en-US">
                <a:solidFill>
                  <a:srgbClr val="333333"/>
                </a:solidFill>
                <a:highlight>
                  <a:srgbClr val="FFFFFF"/>
                </a:highlight>
              </a:rPr>
              <a:t>the business makes a lot of money when prices are high, but struggles when prices fall because costs don’t fall as fast.</a:t>
            </a:r>
            <a:endParaRPr lang="en-US">
              <a:solidFill>
                <a:srgbClr val="333333"/>
              </a:solidFill>
              <a:highlight>
                <a:srgbClr val="FFFFFF"/>
              </a:highlight>
              <a:ea typeface="Calibri"/>
              <a:cs typeface="Calibri"/>
            </a:endParaRPr>
          </a:p>
          <a:p>
            <a:r>
              <a:rPr lang="en-US">
                <a:solidFill>
                  <a:srgbClr val="333333"/>
                </a:solidFill>
                <a:highlight>
                  <a:srgbClr val="FFFFFF"/>
                </a:highlight>
                <a:ea typeface="Calibri"/>
                <a:cs typeface="Calibri"/>
              </a:rPr>
              <a:t>Operating Margin: </a:t>
            </a:r>
            <a:r>
              <a:rPr lang="en-US">
                <a:solidFill>
                  <a:srgbClr val="333333"/>
                </a:solidFill>
                <a:highlight>
                  <a:srgbClr val="FFFFFF"/>
                </a:highlight>
              </a:rPr>
              <a:t>The company’s profits go up and down a lot because they depend on changing market prices.</a:t>
            </a:r>
            <a:endParaRPr lang="en-US">
              <a:solidFill>
                <a:srgbClr val="333333"/>
              </a:solidFill>
              <a:highlight>
                <a:srgbClr val="FFFFFF"/>
              </a:highlight>
              <a:ea typeface="Calibri"/>
              <a:cs typeface="Calibri"/>
            </a:endParaRPr>
          </a:p>
          <a:p>
            <a:r>
              <a:rPr lang="en-US">
                <a:solidFill>
                  <a:srgbClr val="333333"/>
                </a:solidFill>
                <a:highlight>
                  <a:srgbClr val="FFFFFF"/>
                </a:highlight>
                <a:ea typeface="Calibri"/>
                <a:cs typeface="Calibri"/>
              </a:rPr>
              <a:t>EBITDA: </a:t>
            </a:r>
            <a:r>
              <a:rPr lang="en-US">
                <a:solidFill>
                  <a:srgbClr val="333333"/>
                </a:solidFill>
                <a:highlight>
                  <a:srgbClr val="FFFFFF"/>
                </a:highlight>
              </a:rPr>
              <a:t>EBITDA margins decline sharply from strong levels (~67%) to negative in FY2024 before partially recovering, reinforcing the idea that core profitability is highly sensitive to fluctuations in rare earth prices.</a:t>
            </a:r>
            <a:endParaRPr lang="en-US">
              <a:solidFill>
                <a:srgbClr val="333333"/>
              </a:solidFill>
              <a:highlight>
                <a:srgbClr val="FFFFFF"/>
              </a:highlight>
              <a:ea typeface="Calibri"/>
              <a:cs typeface="Calibri"/>
            </a:endParaRPr>
          </a:p>
          <a:p>
            <a:endParaRPr lang="en-US">
              <a:solidFill>
                <a:srgbClr val="333333"/>
              </a:solidFill>
              <a:highlight>
                <a:srgbClr val="FFFFFF"/>
              </a:highlight>
              <a:ea typeface="Calibri"/>
              <a:cs typeface="Calibri"/>
            </a:endParaRPr>
          </a:p>
          <a:p>
            <a:r>
              <a:rPr lang="en-US" b="1">
                <a:solidFill>
                  <a:srgbClr val="333333"/>
                </a:solidFill>
                <a:highlight>
                  <a:srgbClr val="FFFFFF"/>
                </a:highlight>
              </a:rPr>
              <a:t>While still negative overall, 2025 reflects a rebound from 2024, with improving revenue and margins indicating the business may be stabilizing after a cyclical downturn.</a:t>
            </a:r>
            <a:endParaRPr lang="en-US" b="1">
              <a:ea typeface="Calibri"/>
              <a:cs typeface="Calibri"/>
            </a:endParaRPr>
          </a:p>
          <a:p>
            <a:endParaRPr lang="en-US">
              <a:solidFill>
                <a:srgbClr val="333333"/>
              </a:solidFill>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fld id="{4E96EB27-B152-4AA5-AE80-119A725320A7}" type="slidenum">
              <a:t>9</a:t>
            </a:fld>
            <a:endParaRPr lang="en-US"/>
          </a:p>
        </p:txBody>
      </p:sp>
    </p:spTree>
    <p:extLst>
      <p:ext uri="{BB962C8B-B14F-4D97-AF65-F5344CB8AC3E}">
        <p14:creationId xmlns:p14="http://schemas.microsoft.com/office/powerpoint/2010/main" val="915651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a:ea typeface="Calibri"/>
                <a:cs typeface="Calibri"/>
              </a:rPr>
              <a:t>Capital Investment: </a:t>
            </a:r>
            <a:r>
              <a:rPr lang="en-US"/>
              <a:t>This is good because it positions the company to increase production and capture higher revenue when demand and prices for rare earth materials rise.</a:t>
            </a:r>
          </a:p>
          <a:p>
            <a:r>
              <a:rPr lang="en-US" b="1">
                <a:ea typeface="Calibri"/>
                <a:cs typeface="Calibri"/>
              </a:rPr>
              <a:t>Future Strategy/Risks: </a:t>
            </a:r>
            <a:r>
              <a:rPr lang="en-US"/>
              <a:t>So while this expansion increases risk, it also sets the company up for upside. Because they’ve invested heavily in capacity, when rare earth prices rise, they can produce and sell more at higher margins, which drives much stronger returns.”</a:t>
            </a:r>
            <a:endParaRPr lang="en-US" b="1">
              <a:ea typeface="Calibri"/>
              <a:cs typeface="Calibri"/>
            </a:endParaRPr>
          </a:p>
          <a:p>
            <a:endParaRPr lang="en-US">
              <a:ea typeface="Calibri"/>
              <a:cs typeface="Calibri"/>
            </a:endParaRPr>
          </a:p>
          <a:p>
            <a:r>
              <a:rPr lang="en-US">
                <a:ea typeface="Calibri"/>
                <a:cs typeface="Calibri"/>
              </a:rPr>
              <a:t>Ratios: Current ratio (7.3) meaning good liquidity: </a:t>
            </a:r>
            <a:r>
              <a:rPr lang="en-US" err="1">
                <a:ea typeface="Calibri"/>
                <a:cs typeface="Calibri"/>
              </a:rPr>
              <a:t>Inven</a:t>
            </a:r>
            <a:r>
              <a:rPr lang="en-US">
                <a:ea typeface="Calibri"/>
                <a:cs typeface="Calibri"/>
              </a:rPr>
              <a:t>tory turnover: 1.12 which means that it is still growing </a:t>
            </a:r>
          </a:p>
          <a:p>
            <a:endParaRPr lang="en-US">
              <a:ea typeface="Calibri"/>
              <a:cs typeface="Calibri"/>
            </a:endParaRPr>
          </a:p>
          <a:p>
            <a:r>
              <a:rPr lang="en-US" b="1"/>
              <a:t>“The sharp increase in cash and total current assets in FY2025 highlights improved liquidity and positions MP to fund growth and withstand cyclical downturns.”</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4E96EB27-B152-4AA5-AE80-119A725320A7}" type="slidenum">
              <a:rPr lang="en-US"/>
              <a:t>10</a:t>
            </a:fld>
            <a:endParaRPr lang="en-US"/>
          </a:p>
        </p:txBody>
      </p:sp>
    </p:spTree>
    <p:extLst>
      <p:ext uri="{BB962C8B-B14F-4D97-AF65-F5344CB8AC3E}">
        <p14:creationId xmlns:p14="http://schemas.microsoft.com/office/powerpoint/2010/main" val="1002458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515" name="Google Shape;515;p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b="1"/>
              <a:t>“We project revenue growing faster than costs due to operating leverage, where fixed costs are spread over higher production volumes, allowing margins to expand as the company scales.”</a:t>
            </a:r>
            <a:endParaRPr lang="en-US"/>
          </a:p>
          <a:p>
            <a:pPr marL="457200" marR="0" lvl="0" indent="-228600" algn="l">
              <a:lnSpc>
                <a:spcPct val="100000"/>
              </a:lnSpc>
              <a:spcBef>
                <a:spcPts val="0"/>
              </a:spcBef>
              <a:spcAft>
                <a:spcPts val="0"/>
              </a:spcAft>
              <a:buSzPts val="1400"/>
              <a:buFont typeface="Arial"/>
              <a:buNone/>
            </a:pPr>
            <a:endParaRPr>
              <a:ea typeface="Calibri"/>
              <a:cs typeface="Calibri"/>
            </a:endParaRPr>
          </a:p>
          <a:p>
            <a:pPr marL="457200" indent="-228600"/>
            <a:r>
              <a:rPr lang="en-US"/>
              <a:t>how much a company’s profits change when revenue changes, based on its cost structure.</a:t>
            </a:r>
          </a:p>
        </p:txBody>
      </p:sp>
      <p:sp>
        <p:nvSpPr>
          <p:cNvPr id="516" name="Google Shape;516;p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9/19/2026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9/19/2026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9/19/2026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9/19/2026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9/19/2026</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9/19/2026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9/19/2026</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9/19/2026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9/19/2026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9/19/2026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846CE7D5-CF57-46EF-B807-FDD0502418D4}" type="datetimeFigureOut">
              <a:rPr lang="en-US" smtClean="0"/>
              <a:t>9/19/2026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userDrawn="1">
  <p:cSld name="Title Slide">
    <p:spTree>
      <p:nvGrpSpPr>
        <p:cNvPr id="1" name="Shape 18"/>
        <p:cNvGrpSpPr/>
        <p:nvPr/>
      </p:nvGrpSpPr>
      <p:grpSpPr>
        <a:xfrm>
          <a:off x="0" y="0"/>
          <a:ext cx="0" cy="0"/>
          <a:chOff x="0" y="0"/>
          <a:chExt cx="0" cy="0"/>
        </a:xfrm>
      </p:grpSpPr>
      <p:sp>
        <p:nvSpPr>
          <p:cNvPr id="33" name="Picture Placeholder 31">
            <a:extLst>
              <a:ext uri="{FF2B5EF4-FFF2-40B4-BE49-F238E27FC236}">
                <a16:creationId xmlns:a16="http://schemas.microsoft.com/office/drawing/2014/main" id="{D61972B7-128E-4B25-5946-A22395AF908D}"/>
              </a:ext>
            </a:extLst>
          </p:cNvPr>
          <p:cNvSpPr>
            <a:spLocks noGrp="1"/>
          </p:cNvSpPr>
          <p:nvPr>
            <p:ph type="pic" sz="quarter" idx="15"/>
          </p:nvPr>
        </p:nvSpPr>
        <p:spPr>
          <a:xfrm>
            <a:off x="7002738" y="1030378"/>
            <a:ext cx="2049463" cy="1839912"/>
          </a:xfrm>
          <a:prstGeom prst="rect">
            <a:avLst/>
          </a:prstGeom>
        </p:spPr>
        <p:txBody>
          <a:bodyPr/>
          <a:lstStyle>
            <a:lvl1pPr>
              <a:defRPr>
                <a:latin typeface="Garamond" panose="02020404030301010803" pitchFamily="18" charset="0"/>
              </a:defRPr>
            </a:lvl1pPr>
          </a:lstStyle>
          <a:p>
            <a:endParaRPr lang="en-US"/>
          </a:p>
        </p:txBody>
      </p:sp>
      <p:sp>
        <p:nvSpPr>
          <p:cNvPr id="32" name="Picture Placeholder 31">
            <a:extLst>
              <a:ext uri="{FF2B5EF4-FFF2-40B4-BE49-F238E27FC236}">
                <a16:creationId xmlns:a16="http://schemas.microsoft.com/office/drawing/2014/main" id="{771E52F1-550D-C667-6BBE-E522121546E5}"/>
              </a:ext>
            </a:extLst>
          </p:cNvPr>
          <p:cNvSpPr>
            <a:spLocks noGrp="1"/>
          </p:cNvSpPr>
          <p:nvPr>
            <p:ph type="pic" sz="quarter" idx="14"/>
          </p:nvPr>
        </p:nvSpPr>
        <p:spPr>
          <a:xfrm>
            <a:off x="3041650" y="1030288"/>
            <a:ext cx="2049463" cy="1839912"/>
          </a:xfrm>
          <a:prstGeom prst="rect">
            <a:avLst/>
          </a:prstGeom>
        </p:spPr>
        <p:txBody>
          <a:bodyPr/>
          <a:lstStyle>
            <a:lvl1pPr>
              <a:defRPr>
                <a:latin typeface="Garamond" panose="02020404030301010803" pitchFamily="18" charset="0"/>
              </a:defRPr>
            </a:lvl1pPr>
          </a:lstStyle>
          <a:p>
            <a:endParaRPr lang="en-US"/>
          </a:p>
        </p:txBody>
      </p:sp>
      <p:sp>
        <p:nvSpPr>
          <p:cNvPr id="25" name="Text Placeholder 24">
            <a:extLst>
              <a:ext uri="{FF2B5EF4-FFF2-40B4-BE49-F238E27FC236}">
                <a16:creationId xmlns:a16="http://schemas.microsoft.com/office/drawing/2014/main" id="{D6138123-FB91-7B26-17EF-7196902E6418}"/>
              </a:ext>
            </a:extLst>
          </p:cNvPr>
          <p:cNvSpPr>
            <a:spLocks noGrp="1"/>
          </p:cNvSpPr>
          <p:nvPr>
            <p:ph type="body" sz="quarter" idx="10"/>
          </p:nvPr>
        </p:nvSpPr>
        <p:spPr>
          <a:xfrm>
            <a:off x="3042234" y="2926080"/>
            <a:ext cx="2048720" cy="502920"/>
          </a:xfrm>
          <a:prstGeom prst="rect">
            <a:avLst/>
          </a:prstGeom>
        </p:spPr>
        <p:txBody>
          <a:bodyPr anchor="ctr"/>
          <a:lstStyle>
            <a:lvl1pPr algn="ctr">
              <a:defRPr b="1">
                <a:latin typeface="Garamond" panose="02020404030301010803" pitchFamily="18" charset="0"/>
              </a:defRPr>
            </a:lvl1pPr>
          </a:lstStyle>
          <a:p>
            <a:pPr lvl="0"/>
            <a:endParaRPr lang="en-US"/>
          </a:p>
        </p:txBody>
      </p:sp>
      <p:sp>
        <p:nvSpPr>
          <p:cNvPr id="23" name="Do not remove" hidden="1">
            <a:extLst>
              <a:ext uri="{FF2B5EF4-FFF2-40B4-BE49-F238E27FC236}">
                <a16:creationId xmlns:a16="http://schemas.microsoft.com/office/drawing/2014/main" id="{F7F89FD5-92E7-B3A8-BC58-9C38FEEF7E9B}"/>
              </a:ext>
            </a:extLst>
          </p:cNvPr>
          <p:cNvSpPr/>
          <p:nvPr userDrawn="1">
            <p:custDataLst>
              <p:tags r:id="rId1"/>
            </p:custDataLst>
          </p:nvPr>
        </p:nvSpPr>
        <p:spPr>
          <a:xfrm>
            <a:off x="0" y="0"/>
            <a:ext cx="12700" cy="12700"/>
          </a:xfrm>
          <a:prstGeom prst="octagon">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24">
            <a:extLst>
              <a:ext uri="{FF2B5EF4-FFF2-40B4-BE49-F238E27FC236}">
                <a16:creationId xmlns:a16="http://schemas.microsoft.com/office/drawing/2014/main" id="{7DDD2BDC-CF78-3A60-F7EA-B9AFCCCBB5AA}"/>
              </a:ext>
            </a:extLst>
          </p:cNvPr>
          <p:cNvSpPr>
            <a:spLocks noGrp="1"/>
          </p:cNvSpPr>
          <p:nvPr>
            <p:ph type="body" sz="quarter" idx="11"/>
          </p:nvPr>
        </p:nvSpPr>
        <p:spPr>
          <a:xfrm>
            <a:off x="7003110" y="2926080"/>
            <a:ext cx="2048720" cy="502920"/>
          </a:xfrm>
          <a:prstGeom prst="rect">
            <a:avLst/>
          </a:prstGeom>
        </p:spPr>
        <p:txBody>
          <a:bodyPr anchor="ctr"/>
          <a:lstStyle>
            <a:lvl1pPr algn="ctr">
              <a:defRPr b="1">
                <a:latin typeface="Garamond" panose="02020404030301010803" pitchFamily="18" charset="0"/>
              </a:defRPr>
            </a:lvl1pPr>
          </a:lstStyle>
          <a:p>
            <a:pPr lvl="0"/>
            <a:endParaRPr lang="en-US"/>
          </a:p>
        </p:txBody>
      </p:sp>
      <p:sp>
        <p:nvSpPr>
          <p:cNvPr id="36" name="Picture Placeholder 31">
            <a:extLst>
              <a:ext uri="{FF2B5EF4-FFF2-40B4-BE49-F238E27FC236}">
                <a16:creationId xmlns:a16="http://schemas.microsoft.com/office/drawing/2014/main" id="{7BACA934-FED9-D48C-5DD3-1F11346B3DBA}"/>
              </a:ext>
            </a:extLst>
          </p:cNvPr>
          <p:cNvSpPr>
            <a:spLocks noGrp="1"/>
          </p:cNvSpPr>
          <p:nvPr>
            <p:ph type="pic" sz="quarter" idx="16"/>
          </p:nvPr>
        </p:nvSpPr>
        <p:spPr>
          <a:xfrm>
            <a:off x="7002154" y="3678328"/>
            <a:ext cx="2049463" cy="1839912"/>
          </a:xfrm>
          <a:prstGeom prst="rect">
            <a:avLst/>
          </a:prstGeom>
        </p:spPr>
        <p:txBody>
          <a:bodyPr/>
          <a:lstStyle>
            <a:lvl1pPr>
              <a:defRPr>
                <a:latin typeface="Garamond" panose="02020404030301010803" pitchFamily="18" charset="0"/>
              </a:defRPr>
            </a:lvl1pPr>
          </a:lstStyle>
          <a:p>
            <a:endParaRPr lang="en-US"/>
          </a:p>
        </p:txBody>
      </p:sp>
      <p:sp>
        <p:nvSpPr>
          <p:cNvPr id="37" name="Picture Placeholder 31">
            <a:extLst>
              <a:ext uri="{FF2B5EF4-FFF2-40B4-BE49-F238E27FC236}">
                <a16:creationId xmlns:a16="http://schemas.microsoft.com/office/drawing/2014/main" id="{DE8C1EA8-508B-127D-FC79-3733ECFBD345}"/>
              </a:ext>
            </a:extLst>
          </p:cNvPr>
          <p:cNvSpPr>
            <a:spLocks noGrp="1"/>
          </p:cNvSpPr>
          <p:nvPr>
            <p:ph type="pic" sz="quarter" idx="17"/>
          </p:nvPr>
        </p:nvSpPr>
        <p:spPr>
          <a:xfrm>
            <a:off x="3041066" y="3678238"/>
            <a:ext cx="2049463" cy="1839912"/>
          </a:xfrm>
          <a:prstGeom prst="rect">
            <a:avLst/>
          </a:prstGeom>
        </p:spPr>
        <p:txBody>
          <a:bodyPr/>
          <a:lstStyle>
            <a:lvl1pPr>
              <a:defRPr>
                <a:latin typeface="Garamond" panose="02020404030301010803" pitchFamily="18" charset="0"/>
              </a:defRPr>
            </a:lvl1pPr>
          </a:lstStyle>
          <a:p>
            <a:endParaRPr lang="en-US"/>
          </a:p>
        </p:txBody>
      </p:sp>
      <p:sp>
        <p:nvSpPr>
          <p:cNvPr id="38" name="Text Placeholder 24">
            <a:extLst>
              <a:ext uri="{FF2B5EF4-FFF2-40B4-BE49-F238E27FC236}">
                <a16:creationId xmlns:a16="http://schemas.microsoft.com/office/drawing/2014/main" id="{7783BE86-A5E1-AF2E-0243-061CDE4C6EC2}"/>
              </a:ext>
            </a:extLst>
          </p:cNvPr>
          <p:cNvSpPr>
            <a:spLocks noGrp="1"/>
          </p:cNvSpPr>
          <p:nvPr>
            <p:ph type="body" sz="quarter" idx="18"/>
          </p:nvPr>
        </p:nvSpPr>
        <p:spPr>
          <a:xfrm>
            <a:off x="3041650" y="5574030"/>
            <a:ext cx="2048720" cy="502920"/>
          </a:xfrm>
          <a:prstGeom prst="rect">
            <a:avLst/>
          </a:prstGeom>
        </p:spPr>
        <p:txBody>
          <a:bodyPr anchor="ctr"/>
          <a:lstStyle>
            <a:lvl1pPr algn="ctr">
              <a:defRPr b="1">
                <a:latin typeface="Garamond" panose="02020404030301010803" pitchFamily="18" charset="0"/>
              </a:defRPr>
            </a:lvl1pPr>
          </a:lstStyle>
          <a:p>
            <a:pPr lvl="0"/>
            <a:endParaRPr lang="en-US"/>
          </a:p>
        </p:txBody>
      </p:sp>
      <p:sp>
        <p:nvSpPr>
          <p:cNvPr id="39" name="Text Placeholder 24">
            <a:extLst>
              <a:ext uri="{FF2B5EF4-FFF2-40B4-BE49-F238E27FC236}">
                <a16:creationId xmlns:a16="http://schemas.microsoft.com/office/drawing/2014/main" id="{4A5C4661-1401-911C-E07E-5DFF5635B274}"/>
              </a:ext>
            </a:extLst>
          </p:cNvPr>
          <p:cNvSpPr>
            <a:spLocks noGrp="1"/>
          </p:cNvSpPr>
          <p:nvPr>
            <p:ph type="body" sz="quarter" idx="19"/>
          </p:nvPr>
        </p:nvSpPr>
        <p:spPr>
          <a:xfrm>
            <a:off x="7002526" y="5574030"/>
            <a:ext cx="2048720" cy="502920"/>
          </a:xfrm>
          <a:prstGeom prst="rect">
            <a:avLst/>
          </a:prstGeom>
        </p:spPr>
        <p:txBody>
          <a:bodyPr anchor="ctr"/>
          <a:lstStyle>
            <a:lvl1pPr algn="ctr">
              <a:defRPr b="1">
                <a:latin typeface="Garamond" panose="02020404030301010803" pitchFamily="18" charset="0"/>
              </a:defRPr>
            </a:lvl1pPr>
          </a:lstStyle>
          <a:p>
            <a:pPr lvl="0"/>
            <a:endParaRPr lang="en-US"/>
          </a:p>
        </p:txBody>
      </p:sp>
      <p:sp>
        <p:nvSpPr>
          <p:cNvPr id="40" name="Google Shape;16;p46">
            <a:extLst>
              <a:ext uri="{FF2B5EF4-FFF2-40B4-BE49-F238E27FC236}">
                <a16:creationId xmlns:a16="http://schemas.microsoft.com/office/drawing/2014/main" id="{B46560A6-D30B-4654-BB5C-D9BEBFEEE87D}"/>
              </a:ext>
            </a:extLst>
          </p:cNvPr>
          <p:cNvSpPr txBox="1">
            <a:spLocks noGrp="1"/>
          </p:cNvSpPr>
          <p:nvPr>
            <p:ph type="title" hasCustomPrompt="1"/>
          </p:nvPr>
        </p:nvSpPr>
        <p:spPr>
          <a:xfrm>
            <a:off x="157191" y="118565"/>
            <a:ext cx="8910609" cy="491035"/>
          </a:xfrm>
          <a:prstGeom prst="rect">
            <a:avLst/>
          </a:prstGeom>
          <a:noFill/>
          <a:ln>
            <a:noFill/>
          </a:ln>
        </p:spPr>
        <p:txBody>
          <a:bodyPr spcFirstLastPara="1" wrap="square" lIns="45720" tIns="45720" rIns="0" bIns="0" anchor="ctr" anchorCtr="0">
            <a:normAutofit/>
          </a:bodyPr>
          <a:lstStyle>
            <a:lvl1pPr marR="0" lvl="0" algn="l" rtl="0">
              <a:lnSpc>
                <a:spcPct val="90000"/>
              </a:lnSpc>
              <a:spcBef>
                <a:spcPts val="0"/>
              </a:spcBef>
              <a:spcAft>
                <a:spcPts val="0"/>
              </a:spcAft>
              <a:buClr>
                <a:srgbClr val="002060"/>
              </a:buClr>
              <a:buSzPts val="2800"/>
              <a:buFont typeface="Verdana"/>
              <a:buNone/>
              <a:defRPr sz="2400" b="1" i="0" u="none" strike="noStrike" cap="none">
                <a:solidFill>
                  <a:srgbClr val="002060"/>
                </a:solidFill>
                <a:latin typeface="Garamond" panose="02020404030301010803" pitchFamily="18" charset="0"/>
                <a:ea typeface="Verdana"/>
                <a:cs typeface="Verdana"/>
                <a:sym typeface="Verdan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GIS Special Situations Division</a:t>
            </a:r>
            <a:endParaRPr/>
          </a:p>
        </p:txBody>
      </p:sp>
    </p:spTree>
    <p:extLst>
      <p:ext uri="{BB962C8B-B14F-4D97-AF65-F5344CB8AC3E}">
        <p14:creationId xmlns:p14="http://schemas.microsoft.com/office/powerpoint/2010/main" val="19384993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A3DEFBC1-C83C-7DBD-D552-D07C33B29F3A}"/>
              </a:ext>
            </a:extLst>
          </p:cNvPr>
          <p:cNvSpPr/>
          <p:nvPr userDrawn="1">
            <p:custDataLst>
              <p:tags r:id="rId1"/>
            </p:custDataLst>
          </p:nvPr>
        </p:nvSpPr>
        <p:spPr>
          <a:xfrm>
            <a:off x="0" y="0"/>
            <a:ext cx="12700" cy="12700"/>
          </a:xfrm>
          <a:prstGeom prst="octagon">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oogle Shape;79;p7" descr="A city skyline with many tall buildings&#10;&#10;Description automatically generated">
            <a:extLst>
              <a:ext uri="{FF2B5EF4-FFF2-40B4-BE49-F238E27FC236}">
                <a16:creationId xmlns:a16="http://schemas.microsoft.com/office/drawing/2014/main" id="{BDD1EF94-25B7-292E-C2B6-BA6F3C10B88E}"/>
              </a:ext>
            </a:extLst>
          </p:cNvPr>
          <p:cNvPicPr preferRelativeResize="0"/>
          <p:nvPr userDrawn="1"/>
        </p:nvPicPr>
        <p:blipFill rotWithShape="1">
          <a:blip r:embed="rId3">
            <a:alphaModFix/>
          </a:blip>
          <a:srcRect b="16974"/>
          <a:stretch/>
        </p:blipFill>
        <p:spPr>
          <a:xfrm>
            <a:off x="0" y="1"/>
            <a:ext cx="12192000" cy="6858000"/>
          </a:xfrm>
          <a:prstGeom prst="rect">
            <a:avLst/>
          </a:prstGeom>
          <a:noFill/>
          <a:ln>
            <a:noFill/>
          </a:ln>
        </p:spPr>
      </p:pic>
      <p:sp>
        <p:nvSpPr>
          <p:cNvPr id="5" name="Google Shape;80;p7">
            <a:extLst>
              <a:ext uri="{FF2B5EF4-FFF2-40B4-BE49-F238E27FC236}">
                <a16:creationId xmlns:a16="http://schemas.microsoft.com/office/drawing/2014/main" id="{7F216B8B-A280-F92A-B84B-C0211C4D4D5F}"/>
              </a:ext>
            </a:extLst>
          </p:cNvPr>
          <p:cNvSpPr/>
          <p:nvPr userDrawn="1"/>
        </p:nvSpPr>
        <p:spPr>
          <a:xfrm>
            <a:off x="0" y="0"/>
            <a:ext cx="12192000" cy="6863556"/>
          </a:xfrm>
          <a:prstGeom prst="rect">
            <a:avLst/>
          </a:prstGeom>
          <a:gradFill>
            <a:gsLst>
              <a:gs pos="0">
                <a:srgbClr val="002060">
                  <a:alpha val="91764"/>
                </a:srgbClr>
              </a:gs>
              <a:gs pos="35000">
                <a:srgbClr val="002060">
                  <a:alpha val="91764"/>
                </a:srgbClr>
              </a:gs>
              <a:gs pos="100000">
                <a:srgbClr val="205382">
                  <a:alpha val="89803"/>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 name="Google Shape;81;p7">
            <a:extLst>
              <a:ext uri="{FF2B5EF4-FFF2-40B4-BE49-F238E27FC236}">
                <a16:creationId xmlns:a16="http://schemas.microsoft.com/office/drawing/2014/main" id="{344958C3-D55E-2BA2-2967-361E0F7F3642}"/>
              </a:ext>
            </a:extLst>
          </p:cNvPr>
          <p:cNvSpPr txBox="1"/>
          <p:nvPr userDrawn="1"/>
        </p:nvSpPr>
        <p:spPr>
          <a:xfrm>
            <a:off x="1069257" y="2376794"/>
            <a:ext cx="10053481" cy="249295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400" b="1" i="0" u="none" strike="noStrike" cap="none">
                <a:solidFill>
                  <a:schemeClr val="lt1"/>
                </a:solidFill>
                <a:latin typeface="Garamond" panose="02020404030301010803" pitchFamily="18" charset="0"/>
                <a:ea typeface="Verdana"/>
                <a:cs typeface="Verdana"/>
                <a:sym typeface="Verdana"/>
              </a:rPr>
              <a:t>MP Materials Corp. (NYSE: MP)</a:t>
            </a:r>
          </a:p>
          <a:p>
            <a:pPr marL="0" marR="0" lvl="0" indent="0" algn="ctr" rtl="0">
              <a:lnSpc>
                <a:spcPct val="100000"/>
              </a:lnSpc>
              <a:spcBef>
                <a:spcPts val="0"/>
              </a:spcBef>
              <a:spcAft>
                <a:spcPts val="0"/>
              </a:spcAft>
              <a:buNone/>
            </a:pPr>
            <a:r>
              <a:rPr lang="en-US" sz="2800" b="0" i="0" u="none" strike="noStrike" cap="none">
                <a:solidFill>
                  <a:schemeClr val="lt1"/>
                </a:solidFill>
                <a:latin typeface="Garamond" panose="02020404030301010803" pitchFamily="18" charset="0"/>
                <a:ea typeface="Verdana"/>
                <a:cs typeface="Verdana"/>
                <a:sym typeface="Verdana"/>
              </a:rPr>
              <a:t>Overweight</a:t>
            </a:r>
          </a:p>
          <a:p>
            <a:pPr marL="0" marR="0" lvl="0" indent="0" algn="ctr" rtl="0">
              <a:lnSpc>
                <a:spcPct val="100000"/>
              </a:lnSpc>
              <a:spcBef>
                <a:spcPts val="0"/>
              </a:spcBef>
              <a:spcAft>
                <a:spcPts val="0"/>
              </a:spcAft>
              <a:buNone/>
            </a:pPr>
            <a:endParaRPr lang="en-US" sz="2800" b="0" i="0" u="none" strike="noStrike" cap="none">
              <a:solidFill>
                <a:schemeClr val="lt1"/>
              </a:solidFill>
              <a:latin typeface="Garamond" panose="02020404030301010803" pitchFamily="18" charset="0"/>
              <a:ea typeface="Verdana"/>
              <a:cs typeface="Verdana"/>
              <a:sym typeface="Verdana"/>
            </a:endParaRPr>
          </a:p>
          <a:p>
            <a:pPr marL="0" marR="0" lvl="0" indent="0" algn="ctr" rtl="0">
              <a:lnSpc>
                <a:spcPct val="100000"/>
              </a:lnSpc>
              <a:spcBef>
                <a:spcPts val="0"/>
              </a:spcBef>
              <a:spcAft>
                <a:spcPts val="0"/>
              </a:spcAft>
              <a:buNone/>
            </a:pPr>
            <a:r>
              <a:rPr lang="en-US" sz="2800" b="0" i="0" u="none" strike="noStrike" cap="none">
                <a:solidFill>
                  <a:schemeClr val="lt1"/>
                </a:solidFill>
                <a:latin typeface="Garamond" panose="02020404030301010803" pitchFamily="18" charset="0"/>
                <a:ea typeface="Verdana"/>
                <a:cs typeface="Verdana"/>
                <a:sym typeface="Verdana"/>
              </a:rPr>
              <a:t>Current Price: $60.99</a:t>
            </a:r>
          </a:p>
          <a:p>
            <a:pPr marL="0" marR="0" lvl="0" indent="0" algn="ctr" rtl="0">
              <a:lnSpc>
                <a:spcPct val="100000"/>
              </a:lnSpc>
              <a:spcBef>
                <a:spcPts val="0"/>
              </a:spcBef>
              <a:spcAft>
                <a:spcPts val="0"/>
              </a:spcAft>
              <a:buNone/>
            </a:pPr>
            <a:r>
              <a:rPr lang="en-US" sz="2800" b="0" i="0" u="none" strike="noStrike" cap="none">
                <a:solidFill>
                  <a:schemeClr val="lt1"/>
                </a:solidFill>
                <a:latin typeface="Garamond" panose="02020404030301010803" pitchFamily="18" charset="0"/>
                <a:ea typeface="Verdana"/>
                <a:cs typeface="Verdana"/>
                <a:sym typeface="Verdana"/>
              </a:rPr>
              <a:t>Price Target: $71.80 (17.7% Upside)</a:t>
            </a:r>
          </a:p>
        </p:txBody>
      </p:sp>
      <p:sp>
        <p:nvSpPr>
          <p:cNvPr id="8" name="Google Shape;83;p7">
            <a:extLst>
              <a:ext uri="{FF2B5EF4-FFF2-40B4-BE49-F238E27FC236}">
                <a16:creationId xmlns:a16="http://schemas.microsoft.com/office/drawing/2014/main" id="{8E6A02BD-337A-F660-C2FD-F033DB634905}"/>
              </a:ext>
            </a:extLst>
          </p:cNvPr>
          <p:cNvSpPr txBox="1"/>
          <p:nvPr userDrawn="1"/>
        </p:nvSpPr>
        <p:spPr>
          <a:xfrm>
            <a:off x="284480" y="5997917"/>
            <a:ext cx="5689600" cy="65678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Garamond" panose="02020404030301010803" pitchFamily="18" charset="0"/>
                <a:ea typeface="Verdana"/>
                <a:cs typeface="Verdana"/>
                <a:sym typeface="Verdana"/>
              </a:rPr>
              <a:t>GIS Academy</a:t>
            </a:r>
            <a:endParaRPr sz="3200" b="0" i="0" u="none" strike="noStrike" cap="none">
              <a:solidFill>
                <a:srgbClr val="000000"/>
              </a:solidFill>
              <a:latin typeface="Garamond" panose="02020404030301010803" pitchFamily="18" charset="0"/>
              <a:ea typeface="Verdana"/>
              <a:cs typeface="Verdana"/>
              <a:sym typeface="Verdana"/>
            </a:endParaRPr>
          </a:p>
        </p:txBody>
      </p:sp>
      <p:sp>
        <p:nvSpPr>
          <p:cNvPr id="9" name="Google Shape;84;p7">
            <a:extLst>
              <a:ext uri="{FF2B5EF4-FFF2-40B4-BE49-F238E27FC236}">
                <a16:creationId xmlns:a16="http://schemas.microsoft.com/office/drawing/2014/main" id="{05764F00-E22F-82E2-05EB-0D205DCE3D0E}"/>
              </a:ext>
            </a:extLst>
          </p:cNvPr>
          <p:cNvSpPr txBox="1"/>
          <p:nvPr userDrawn="1"/>
        </p:nvSpPr>
        <p:spPr>
          <a:xfrm>
            <a:off x="6096000" y="5999228"/>
            <a:ext cx="5689600" cy="65678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2400"/>
              <a:buFont typeface="Arial"/>
              <a:buNone/>
            </a:pPr>
            <a:r>
              <a:rPr lang="en-US" sz="2000" b="0" i="0" u="none" strike="noStrike" cap="none">
                <a:solidFill>
                  <a:schemeClr val="lt1"/>
                </a:solidFill>
                <a:latin typeface="Garamond" panose="02020404030301010803" pitchFamily="18" charset="0"/>
                <a:ea typeface="Calibri"/>
                <a:cs typeface="Calibri"/>
                <a:sym typeface="Calibri"/>
              </a:rPr>
              <a:t>April 2026</a:t>
            </a:r>
            <a:endParaRPr sz="2000" b="0" i="0" u="none" strike="noStrike" cap="none">
              <a:solidFill>
                <a:srgbClr val="000000"/>
              </a:solidFill>
              <a:latin typeface="Garamond" panose="02020404030301010803" pitchFamily="18" charset="0"/>
              <a:ea typeface="Calibri"/>
              <a:cs typeface="Calibri"/>
              <a:sym typeface="Calibri"/>
            </a:endParaRPr>
          </a:p>
        </p:txBody>
      </p:sp>
      <p:pic>
        <p:nvPicPr>
          <p:cNvPr id="11" name="Picture 10" descr="A black and white logo&#10;&#10;Description automatically generated">
            <a:extLst>
              <a:ext uri="{FF2B5EF4-FFF2-40B4-BE49-F238E27FC236}">
                <a16:creationId xmlns:a16="http://schemas.microsoft.com/office/drawing/2014/main" id="{B71D67A6-F28E-4742-B447-5838AF2FE84C}"/>
              </a:ext>
            </a:extLst>
          </p:cNvPr>
          <p:cNvPicPr>
            <a:picLocks noChangeAspect="1"/>
          </p:cNvPicPr>
          <p:nvPr userDrawn="1"/>
        </p:nvPicPr>
        <p:blipFill rotWithShape="1">
          <a:blip r:embed="rId4"/>
          <a:srcRect t="26103" b="25972"/>
          <a:stretch/>
        </p:blipFill>
        <p:spPr>
          <a:xfrm>
            <a:off x="284480" y="113071"/>
            <a:ext cx="1840534" cy="882070"/>
          </a:xfrm>
          <a:prstGeom prst="rect">
            <a:avLst/>
          </a:prstGeom>
        </p:spPr>
      </p:pic>
    </p:spTree>
    <p:extLst>
      <p:ext uri="{BB962C8B-B14F-4D97-AF65-F5344CB8AC3E}">
        <p14:creationId xmlns:p14="http://schemas.microsoft.com/office/powerpoint/2010/main" val="3605037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userDrawn="1">
  <p:cSld name="2_Title Slide">
    <p:spTree>
      <p:nvGrpSpPr>
        <p:cNvPr id="1" name="Shape 18"/>
        <p:cNvGrpSpPr/>
        <p:nvPr/>
      </p:nvGrpSpPr>
      <p:grpSpPr>
        <a:xfrm>
          <a:off x="0" y="0"/>
          <a:ext cx="0" cy="0"/>
          <a:chOff x="0" y="0"/>
          <a:chExt cx="0" cy="0"/>
        </a:xfrm>
      </p:grpSpPr>
      <p:sp>
        <p:nvSpPr>
          <p:cNvPr id="7" name="Do not remove" hidden="1">
            <a:extLst>
              <a:ext uri="{FF2B5EF4-FFF2-40B4-BE49-F238E27FC236}">
                <a16:creationId xmlns:a16="http://schemas.microsoft.com/office/drawing/2014/main" id="{628A2F60-A67C-C609-6788-93ACFD7FF044}"/>
              </a:ext>
            </a:extLst>
          </p:cNvPr>
          <p:cNvSpPr/>
          <p:nvPr userDrawn="1">
            <p:custDataLst>
              <p:tags r:id="rId1"/>
            </p:custDataLst>
          </p:nvPr>
        </p:nvSpPr>
        <p:spPr>
          <a:xfrm>
            <a:off x="0" y="0"/>
            <a:ext cx="12700" cy="12700"/>
          </a:xfrm>
          <a:prstGeom prst="octagon">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6B9CE78-40E5-4061-55DE-A80484FA7174}"/>
              </a:ext>
            </a:extLst>
          </p:cNvPr>
          <p:cNvSpPr>
            <a:spLocks noGrp="1"/>
          </p:cNvSpPr>
          <p:nvPr>
            <p:ph type="sldNum" idx="11"/>
          </p:nvPr>
        </p:nvSpPr>
        <p:spPr>
          <a:xfrm>
            <a:off x="8610600" y="6356350"/>
            <a:ext cx="2743200" cy="365125"/>
          </a:xfrm>
          <a:prstGeom prst="rect">
            <a:avLst/>
          </a:prstGeom>
        </p:spPr>
        <p:txBody>
          <a:bodyPr/>
          <a:lstStyle>
            <a:lvl1pPr>
              <a:defRPr>
                <a:solidFill>
                  <a:srgbClr val="000542"/>
                </a:solidFill>
                <a:latin typeface="Garamond" panose="02020404030301010803" pitchFamily="18" charset="0"/>
              </a:defRPr>
            </a:lvl1pPr>
          </a:lstStyle>
          <a:p>
            <a:fld id="{00000000-1234-1234-1234-123412341234}" type="slidenum">
              <a:rPr lang="en-US" smtClean="0"/>
              <a:pPr/>
              <a:t>‹#›</a:t>
            </a:fld>
            <a:endParaRPr lang="en-US"/>
          </a:p>
        </p:txBody>
      </p:sp>
      <p:sp>
        <p:nvSpPr>
          <p:cNvPr id="6" name="Google Shape;16;p46">
            <a:extLst>
              <a:ext uri="{FF2B5EF4-FFF2-40B4-BE49-F238E27FC236}">
                <a16:creationId xmlns:a16="http://schemas.microsoft.com/office/drawing/2014/main" id="{3BE30187-8FFF-7EFD-CD7C-7609E9EE2E14}"/>
              </a:ext>
            </a:extLst>
          </p:cNvPr>
          <p:cNvSpPr txBox="1">
            <a:spLocks noGrp="1"/>
          </p:cNvSpPr>
          <p:nvPr>
            <p:ph type="title"/>
          </p:nvPr>
        </p:nvSpPr>
        <p:spPr>
          <a:xfrm>
            <a:off x="199177" y="118565"/>
            <a:ext cx="8868624" cy="491035"/>
          </a:xfrm>
          <a:prstGeom prst="rect">
            <a:avLst/>
          </a:prstGeom>
          <a:noFill/>
          <a:ln>
            <a:noFill/>
          </a:ln>
        </p:spPr>
        <p:txBody>
          <a:bodyPr spcFirstLastPara="1" wrap="square" lIns="45720" tIns="45720" rIns="0" bIns="0" anchor="ctr" anchorCtr="0">
            <a:normAutofit/>
          </a:bodyPr>
          <a:lstStyle>
            <a:lvl1pPr marR="0" lvl="0" algn="l" rtl="0">
              <a:lnSpc>
                <a:spcPct val="90000"/>
              </a:lnSpc>
              <a:spcBef>
                <a:spcPts val="0"/>
              </a:spcBef>
              <a:spcAft>
                <a:spcPts val="0"/>
              </a:spcAft>
              <a:buClr>
                <a:srgbClr val="002060"/>
              </a:buClr>
              <a:buSzPts val="2800"/>
              <a:buFont typeface="Verdana"/>
              <a:buNone/>
              <a:defRPr sz="2400" b="1" i="0" u="none" strike="noStrike" cap="none">
                <a:solidFill>
                  <a:srgbClr val="002060"/>
                </a:solidFill>
                <a:latin typeface="Garamond" panose="02020404030301010803" pitchFamily="18" charset="0"/>
                <a:ea typeface="Verdana"/>
                <a:cs typeface="Verdana"/>
                <a:sym typeface="Verdan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30895113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p:cSld name="3_Title Slide">
    <p:spTree>
      <p:nvGrpSpPr>
        <p:cNvPr id="1" name="Shape 36"/>
        <p:cNvGrpSpPr/>
        <p:nvPr/>
      </p:nvGrpSpPr>
      <p:grpSpPr>
        <a:xfrm>
          <a:off x="0" y="0"/>
          <a:ext cx="0" cy="0"/>
          <a:chOff x="0" y="0"/>
          <a:chExt cx="0" cy="0"/>
        </a:xfrm>
      </p:grpSpPr>
      <p:sp>
        <p:nvSpPr>
          <p:cNvPr id="37" name="Google Shape;37;p71"/>
          <p:cNvSpPr txBox="1">
            <a:spLocks noGrp="1"/>
          </p:cNvSpPr>
          <p:nvPr>
            <p:ph type="body" idx="1"/>
          </p:nvPr>
        </p:nvSpPr>
        <p:spPr>
          <a:xfrm>
            <a:off x="157192" y="726723"/>
            <a:ext cx="11777633" cy="338554"/>
          </a:xfrm>
          <a:prstGeom prst="rect">
            <a:avLst/>
          </a:prstGeom>
          <a:solidFill>
            <a:srgbClr val="2867A0">
              <a:alpha val="14901"/>
            </a:srgbClr>
          </a:solidFill>
          <a:ln>
            <a:noFill/>
          </a:ln>
        </p:spPr>
        <p:txBody>
          <a:bodyPr spcFirstLastPara="1" wrap="square" lIns="45700" tIns="45700" rIns="45700" bIns="45700" anchor="t" anchorCtr="0">
            <a:spAutoFit/>
          </a:bodyPr>
          <a:lstStyle>
            <a:lvl1pPr marL="457200" marR="0" lvl="0" indent="-228600" algn="l" rtl="0">
              <a:lnSpc>
                <a:spcPct val="100000"/>
              </a:lnSpc>
              <a:spcBef>
                <a:spcPts val="0"/>
              </a:spcBef>
              <a:spcAft>
                <a:spcPts val="0"/>
              </a:spcAft>
              <a:buClr>
                <a:srgbClr val="000000"/>
              </a:buClr>
              <a:buSzPts val="1600"/>
              <a:buFont typeface="Arial"/>
              <a:buNone/>
              <a:defRPr sz="1600" b="0" i="0" u="none" strike="noStrike" cap="none">
                <a:solidFill>
                  <a:schemeClr val="dk1"/>
                </a:solidFill>
                <a:latin typeface="Verdana"/>
                <a:ea typeface="Verdana"/>
                <a:cs typeface="Verdana"/>
                <a:sym typeface="Verdana"/>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8" name="Google Shape;38;p71"/>
          <p:cNvSpPr txBox="1">
            <a:spLocks noGrp="1"/>
          </p:cNvSpPr>
          <p:nvPr>
            <p:ph type="sldNum" idx="12"/>
          </p:nvPr>
        </p:nvSpPr>
        <p:spPr>
          <a:xfrm>
            <a:off x="4705350" y="6469738"/>
            <a:ext cx="2781300" cy="365125"/>
          </a:xfrm>
          <a:prstGeom prst="rect">
            <a:avLst/>
          </a:prstGeom>
          <a:noFill/>
          <a:ln>
            <a:noFill/>
          </a:ln>
        </p:spPr>
        <p:txBody>
          <a:bodyPr spcFirstLastPara="1" wrap="square" lIns="91425" tIns="45700" rIns="91425" bIns="45700" anchor="ctr" anchorCtr="0">
            <a:noAutofit/>
          </a:bodyPr>
          <a:lstStyle>
            <a:lvl1pPr marL="0" lvl="0" indent="0" algn="ctr">
              <a:lnSpc>
                <a:spcPct val="100000"/>
              </a:lnSpc>
              <a:spcBef>
                <a:spcPts val="0"/>
              </a:spcBef>
              <a:spcAft>
                <a:spcPts val="0"/>
              </a:spcAft>
              <a:buSzPts val="1800"/>
              <a:buNone/>
              <a:defRPr/>
            </a:lvl1pPr>
            <a:lvl2pPr marL="0" lvl="1" indent="0" algn="ctr">
              <a:lnSpc>
                <a:spcPct val="100000"/>
              </a:lnSpc>
              <a:spcBef>
                <a:spcPts val="0"/>
              </a:spcBef>
              <a:spcAft>
                <a:spcPts val="0"/>
              </a:spcAft>
              <a:buSzPts val="1800"/>
              <a:buNone/>
              <a:defRPr/>
            </a:lvl2pPr>
            <a:lvl3pPr marL="0" lvl="2" indent="0" algn="ctr">
              <a:lnSpc>
                <a:spcPct val="100000"/>
              </a:lnSpc>
              <a:spcBef>
                <a:spcPts val="0"/>
              </a:spcBef>
              <a:spcAft>
                <a:spcPts val="0"/>
              </a:spcAft>
              <a:buSzPts val="1800"/>
              <a:buNone/>
              <a:defRPr/>
            </a:lvl3pPr>
            <a:lvl4pPr marL="0" lvl="3" indent="0" algn="ctr">
              <a:lnSpc>
                <a:spcPct val="100000"/>
              </a:lnSpc>
              <a:spcBef>
                <a:spcPts val="0"/>
              </a:spcBef>
              <a:spcAft>
                <a:spcPts val="0"/>
              </a:spcAft>
              <a:buSzPts val="1800"/>
              <a:buNone/>
              <a:defRPr/>
            </a:lvl4pPr>
            <a:lvl5pPr marL="0" lvl="4" indent="0" algn="ctr">
              <a:lnSpc>
                <a:spcPct val="100000"/>
              </a:lnSpc>
              <a:spcBef>
                <a:spcPts val="0"/>
              </a:spcBef>
              <a:spcAft>
                <a:spcPts val="0"/>
              </a:spcAft>
              <a:buSzPts val="1800"/>
              <a:buNone/>
              <a:defRPr/>
            </a:lvl5pPr>
            <a:lvl6pPr marL="0" lvl="5" indent="0" algn="ctr">
              <a:lnSpc>
                <a:spcPct val="100000"/>
              </a:lnSpc>
              <a:spcBef>
                <a:spcPts val="0"/>
              </a:spcBef>
              <a:spcAft>
                <a:spcPts val="0"/>
              </a:spcAft>
              <a:buSzPts val="1800"/>
              <a:buNone/>
              <a:defRPr/>
            </a:lvl6pPr>
            <a:lvl7pPr marL="0" lvl="6" indent="0" algn="ctr">
              <a:lnSpc>
                <a:spcPct val="100000"/>
              </a:lnSpc>
              <a:spcBef>
                <a:spcPts val="0"/>
              </a:spcBef>
              <a:spcAft>
                <a:spcPts val="0"/>
              </a:spcAft>
              <a:buSzPts val="1800"/>
              <a:buNone/>
              <a:defRPr/>
            </a:lvl7pPr>
            <a:lvl8pPr marL="0" lvl="7" indent="0" algn="ctr">
              <a:lnSpc>
                <a:spcPct val="100000"/>
              </a:lnSpc>
              <a:spcBef>
                <a:spcPts val="0"/>
              </a:spcBef>
              <a:spcAft>
                <a:spcPts val="0"/>
              </a:spcAft>
              <a:buSzPts val="1800"/>
              <a:buNone/>
              <a:defRPr/>
            </a:lvl8pPr>
            <a:lvl9pPr marL="0" lvl="8" indent="0" algn="ctr">
              <a:lnSpc>
                <a:spcPct val="100000"/>
              </a:lnSpc>
              <a:spcBef>
                <a:spcPts val="0"/>
              </a:spcBef>
              <a:spcAft>
                <a:spcPts val="0"/>
              </a:spcAft>
              <a:buSzPts val="1800"/>
              <a:buNone/>
              <a:defRPr/>
            </a:lvl9pPr>
          </a:lstStyle>
          <a:p>
            <a:pPr marL="0" lvl="0" indent="0" algn="ctr" rtl="0">
              <a:spcBef>
                <a:spcPts val="0"/>
              </a:spcBef>
              <a:spcAft>
                <a:spcPts val="0"/>
              </a:spcAft>
              <a:buNone/>
            </a:pPr>
            <a:fld id="{00000000-1234-1234-1234-123412341234}" type="slidenum">
              <a:rPr lang="en-US"/>
              <a:t>‹#›</a:t>
            </a:fld>
            <a:endParaRPr/>
          </a:p>
        </p:txBody>
      </p:sp>
      <p:sp>
        <p:nvSpPr>
          <p:cNvPr id="39" name="Google Shape;39;p71"/>
          <p:cNvSpPr txBox="1">
            <a:spLocks noGrp="1"/>
          </p:cNvSpPr>
          <p:nvPr>
            <p:ph type="title"/>
          </p:nvPr>
        </p:nvSpPr>
        <p:spPr>
          <a:xfrm>
            <a:off x="157191" y="118565"/>
            <a:ext cx="8910609" cy="491035"/>
          </a:xfrm>
          <a:prstGeom prst="rect">
            <a:avLst/>
          </a:prstGeom>
          <a:noFill/>
          <a:ln>
            <a:noFill/>
          </a:ln>
        </p:spPr>
        <p:txBody>
          <a:bodyPr spcFirstLastPara="1" wrap="square" lIns="45700" tIns="45700" rIns="0" bIns="0" anchor="ctr" anchorCtr="0">
            <a:normAutofit/>
          </a:bodyPr>
          <a:lstStyle>
            <a:lvl1pPr marR="0" lvl="0" algn="l" rtl="0">
              <a:lnSpc>
                <a:spcPct val="90000"/>
              </a:lnSpc>
              <a:spcBef>
                <a:spcPts val="0"/>
              </a:spcBef>
              <a:spcAft>
                <a:spcPts val="0"/>
              </a:spcAft>
              <a:buClr>
                <a:srgbClr val="002060"/>
              </a:buClr>
              <a:buSzPts val="2800"/>
              <a:buFont typeface="Verdana"/>
              <a:buNone/>
              <a:defRPr sz="2400" b="1" i="0" u="none" strike="noStrike" cap="none">
                <a:solidFill>
                  <a:srgbClr val="002060"/>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0" name="Google Shape;40;p71"/>
          <p:cNvSpPr txBox="1">
            <a:spLocks noGrp="1"/>
          </p:cNvSpPr>
          <p:nvPr>
            <p:ph type="body" idx="2"/>
          </p:nvPr>
        </p:nvSpPr>
        <p:spPr>
          <a:xfrm>
            <a:off x="157192" y="1428621"/>
            <a:ext cx="11777634" cy="4702656"/>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0"/>
              </a:spcBef>
              <a:spcAft>
                <a:spcPts val="0"/>
              </a:spcAft>
              <a:buSzPts val="1400"/>
              <a:buNone/>
              <a:defRPr sz="1600" b="0" i="0" u="none" strike="noStrike" cap="none">
                <a:solidFill>
                  <a:schemeClr val="dk1"/>
                </a:solidFill>
                <a:latin typeface="Verdana"/>
                <a:ea typeface="Verdana"/>
                <a:cs typeface="Verdana"/>
                <a:sym typeface="Verdana"/>
              </a:defRPr>
            </a:lvl1pPr>
            <a:lvl2pPr marL="914400" marR="0" lvl="1" indent="-228600" algn="l" rtl="0">
              <a:lnSpc>
                <a:spcPct val="100000"/>
              </a:lnSpc>
              <a:spcBef>
                <a:spcPts val="0"/>
              </a:spcBef>
              <a:spcAft>
                <a:spcPts val="0"/>
              </a:spcAft>
              <a:buSzPts val="1400"/>
              <a:buNone/>
              <a:defRPr sz="1600" b="0" i="0" u="none" strike="noStrike" cap="none">
                <a:solidFill>
                  <a:schemeClr val="dk1"/>
                </a:solidFill>
                <a:latin typeface="Verdana"/>
                <a:ea typeface="Verdana"/>
                <a:cs typeface="Verdana"/>
                <a:sym typeface="Verdana"/>
              </a:defRPr>
            </a:lvl2pPr>
            <a:lvl3pPr marL="1371600" marR="0" lvl="2" indent="-228600" algn="l" rtl="0">
              <a:lnSpc>
                <a:spcPct val="100000"/>
              </a:lnSpc>
              <a:spcBef>
                <a:spcPts val="0"/>
              </a:spcBef>
              <a:spcAft>
                <a:spcPts val="0"/>
              </a:spcAft>
              <a:buSzPts val="1400"/>
              <a:buNone/>
              <a:defRPr sz="1600" b="0" i="0" u="none" strike="noStrike" cap="none">
                <a:solidFill>
                  <a:schemeClr val="dk1"/>
                </a:solidFill>
                <a:latin typeface="Verdana"/>
                <a:ea typeface="Verdana"/>
                <a:cs typeface="Verdana"/>
                <a:sym typeface="Verdana"/>
              </a:defRPr>
            </a:lvl3pPr>
            <a:lvl4pPr marL="1828800" marR="0" lvl="3" indent="-228600" algn="l" rtl="0">
              <a:lnSpc>
                <a:spcPct val="100000"/>
              </a:lnSpc>
              <a:spcBef>
                <a:spcPts val="0"/>
              </a:spcBef>
              <a:spcAft>
                <a:spcPts val="0"/>
              </a:spcAft>
              <a:buSzPts val="1400"/>
              <a:buNone/>
              <a:defRPr sz="1600" b="0" i="0" u="none" strike="noStrike" cap="none">
                <a:solidFill>
                  <a:schemeClr val="dk1"/>
                </a:solidFill>
                <a:latin typeface="Verdana"/>
                <a:ea typeface="Verdana"/>
                <a:cs typeface="Verdana"/>
                <a:sym typeface="Verdana"/>
              </a:defRPr>
            </a:lvl4pPr>
            <a:lvl5pPr marL="2286000" marR="0" lvl="4" indent="-228600" algn="l" rtl="0">
              <a:lnSpc>
                <a:spcPct val="100000"/>
              </a:lnSpc>
              <a:spcBef>
                <a:spcPts val="0"/>
              </a:spcBef>
              <a:spcAft>
                <a:spcPts val="0"/>
              </a:spcAft>
              <a:buSzPts val="1400"/>
              <a:buNone/>
              <a:defRPr sz="1600" b="0" i="0" u="none" strike="noStrike" cap="none">
                <a:solidFill>
                  <a:schemeClr val="dk1"/>
                </a:solidFill>
                <a:latin typeface="Verdana"/>
                <a:ea typeface="Verdana"/>
                <a:cs typeface="Verdana"/>
                <a:sym typeface="Verdana"/>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8672164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Google Shape;14;p46">
            <a:extLst>
              <a:ext uri="{FF2B5EF4-FFF2-40B4-BE49-F238E27FC236}">
                <a16:creationId xmlns:a16="http://schemas.microsoft.com/office/drawing/2014/main" id="{ECC9CE1E-A55C-2640-662F-AEBDD40BB189}"/>
              </a:ext>
            </a:extLst>
          </p:cNvPr>
          <p:cNvSpPr txBox="1">
            <a:spLocks noGrp="1"/>
          </p:cNvSpPr>
          <p:nvPr>
            <p:ph type="sldNum" idx="4"/>
          </p:nvPr>
        </p:nvSpPr>
        <p:spPr>
          <a:xfrm>
            <a:off x="4705350" y="6469738"/>
            <a:ext cx="2781300" cy="365125"/>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800"/>
              <a:buFont typeface="Arial"/>
              <a:buNone/>
              <a:defRPr sz="1400" b="0" i="0" u="none" strike="noStrike" cap="none">
                <a:solidFill>
                  <a:srgbClr val="000542"/>
                </a:solidFill>
                <a:latin typeface="Garamond" panose="02020404030301010803" pitchFamily="18" charset="0"/>
                <a:ea typeface="Verdana"/>
                <a:cs typeface="Verdana"/>
                <a:sym typeface="Verdana"/>
              </a:defRPr>
            </a:lvl1pPr>
            <a:lvl2pPr marL="0" marR="0" lvl="1" indent="0" algn="ct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2pPr>
            <a:lvl3pPr marL="0" marR="0" lvl="2" indent="0" algn="ct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3pPr>
            <a:lvl4pPr marL="0" marR="0" lvl="3" indent="0" algn="ct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4pPr>
            <a:lvl5pPr marL="0" marR="0" lvl="4" indent="0" algn="ct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5pPr>
            <a:lvl6pPr marL="0" marR="0" lvl="5" indent="0" algn="ct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6pPr>
            <a:lvl7pPr marL="0" marR="0" lvl="6" indent="0" algn="ct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7pPr>
            <a:lvl8pPr marL="0" marR="0" lvl="7" indent="0" algn="ct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8pPr>
            <a:lvl9pPr marL="0" marR="0" lvl="8" indent="0" algn="ct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9pPr>
          </a:lstStyle>
          <a:p>
            <a:fld id="{00000000-1234-1234-1234-123412341234}" type="slidenum">
              <a:rPr lang="en-US" smtClean="0"/>
              <a:pPr/>
              <a:t>‹#›</a:t>
            </a:fld>
            <a:endParaRPr lang="en-US"/>
          </a:p>
        </p:txBody>
      </p:sp>
      <p:cxnSp>
        <p:nvCxnSpPr>
          <p:cNvPr id="8" name="Google Shape;17;p46">
            <a:extLst>
              <a:ext uri="{FF2B5EF4-FFF2-40B4-BE49-F238E27FC236}">
                <a16:creationId xmlns:a16="http://schemas.microsoft.com/office/drawing/2014/main" id="{965B773D-1666-8013-80ED-5E28F6B15C29}"/>
              </a:ext>
            </a:extLst>
          </p:cNvPr>
          <p:cNvCxnSpPr>
            <a:cxnSpLocks/>
          </p:cNvCxnSpPr>
          <p:nvPr userDrawn="1"/>
        </p:nvCxnSpPr>
        <p:spPr>
          <a:xfrm>
            <a:off x="198120" y="641785"/>
            <a:ext cx="11795760" cy="0"/>
          </a:xfrm>
          <a:prstGeom prst="straightConnector1">
            <a:avLst/>
          </a:prstGeom>
          <a:noFill/>
          <a:ln w="9525" cap="flat" cmpd="sng">
            <a:solidFill>
              <a:srgbClr val="002060"/>
            </a:solidFill>
            <a:prstDash val="solid"/>
            <a:miter lim="800000"/>
            <a:headEnd type="none" w="sm" len="sm"/>
            <a:tailEnd type="none" w="sm" len="sm"/>
          </a:ln>
        </p:spPr>
      </p:cxnSp>
      <p:sp>
        <p:nvSpPr>
          <p:cNvPr id="9" name="TextBox 8">
            <a:extLst>
              <a:ext uri="{FF2B5EF4-FFF2-40B4-BE49-F238E27FC236}">
                <a16:creationId xmlns:a16="http://schemas.microsoft.com/office/drawing/2014/main" id="{BF9B5C85-9689-2865-E9A8-904864219ED7}"/>
              </a:ext>
            </a:extLst>
          </p:cNvPr>
          <p:cNvSpPr txBox="1"/>
          <p:nvPr userDrawn="1"/>
        </p:nvSpPr>
        <p:spPr>
          <a:xfrm>
            <a:off x="8173940" y="257816"/>
            <a:ext cx="3819940" cy="369332"/>
          </a:xfrm>
          <a:prstGeom prst="rect">
            <a:avLst/>
          </a:prstGeom>
          <a:noFill/>
        </p:spPr>
        <p:txBody>
          <a:bodyPr wrap="square" lIns="0" rIns="0">
            <a:spAutoFit/>
          </a:bodyPr>
          <a:lstStyle/>
          <a:p>
            <a:pPr marL="0" marR="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US" b="1" i="0">
                <a:solidFill>
                  <a:srgbClr val="003366"/>
                </a:solidFill>
                <a:effectLst/>
                <a:latin typeface="Garamond" panose="02020404030301010803" pitchFamily="18" charset="0"/>
              </a:rPr>
              <a:t>MP Materials Corp. (NYSE: MP)</a:t>
            </a:r>
            <a:endParaRPr lang="en-US" b="1">
              <a:effectLst/>
              <a:latin typeface="Garamond" panose="02020404030301010803" pitchFamily="18" charset="0"/>
            </a:endParaRPr>
          </a:p>
        </p:txBody>
      </p:sp>
      <p:pic>
        <p:nvPicPr>
          <p:cNvPr id="10" name="Picture 9" descr="A black and white logo&#10;&#10;Description automatically generated">
            <a:extLst>
              <a:ext uri="{FF2B5EF4-FFF2-40B4-BE49-F238E27FC236}">
                <a16:creationId xmlns:a16="http://schemas.microsoft.com/office/drawing/2014/main" id="{694A64DA-9E39-6039-3F9B-49D9EC827ED0}"/>
              </a:ext>
            </a:extLst>
          </p:cNvPr>
          <p:cNvPicPr>
            <a:picLocks noChangeAspect="1"/>
          </p:cNvPicPr>
          <p:nvPr userDrawn="1"/>
        </p:nvPicPr>
        <p:blipFill rotWithShape="1">
          <a:blip r:embed="rId17"/>
          <a:srcRect t="26103" b="25972"/>
          <a:stretch/>
        </p:blipFill>
        <p:spPr>
          <a:xfrm>
            <a:off x="198120" y="6450042"/>
            <a:ext cx="886097" cy="424660"/>
          </a:xfrm>
          <a:prstGeom prst="rect">
            <a:avLst/>
          </a:prstGeom>
        </p:spPr>
      </p:pic>
      <p:pic>
        <p:nvPicPr>
          <p:cNvPr id="11" name="Picture 10" descr="A black background with blue text&#10;&#10;AI-generated content may be incorrect.">
            <a:extLst>
              <a:ext uri="{FF2B5EF4-FFF2-40B4-BE49-F238E27FC236}">
                <a16:creationId xmlns:a16="http://schemas.microsoft.com/office/drawing/2014/main" id="{A2A51976-34D0-E78D-0F56-D8E0FADECC46}"/>
              </a:ext>
            </a:extLst>
          </p:cNvPr>
          <p:cNvPicPr>
            <a:picLocks noChangeAspect="1"/>
          </p:cNvPicPr>
          <p:nvPr userDrawn="1"/>
        </p:nvPicPr>
        <p:blipFill>
          <a:blip r:embed="rId18"/>
          <a:srcRect l="2694" t="33453" r="47932" b="31579"/>
          <a:stretch/>
        </p:blipFill>
        <p:spPr>
          <a:xfrm>
            <a:off x="190805" y="6489743"/>
            <a:ext cx="477964" cy="338513"/>
          </a:xfrm>
          <a:prstGeom prst="rect">
            <a:avLst/>
          </a:prstGeom>
        </p:spPr>
      </p:pic>
      <p:cxnSp>
        <p:nvCxnSpPr>
          <p:cNvPr id="12" name="Google Shape;17;p46">
            <a:extLst>
              <a:ext uri="{FF2B5EF4-FFF2-40B4-BE49-F238E27FC236}">
                <a16:creationId xmlns:a16="http://schemas.microsoft.com/office/drawing/2014/main" id="{6CBAAE16-7035-AC86-5695-2C55CB739F5F}"/>
              </a:ext>
            </a:extLst>
          </p:cNvPr>
          <p:cNvCxnSpPr>
            <a:cxnSpLocks/>
          </p:cNvCxnSpPr>
          <p:nvPr userDrawn="1"/>
        </p:nvCxnSpPr>
        <p:spPr>
          <a:xfrm>
            <a:off x="198120" y="6437093"/>
            <a:ext cx="11795760" cy="0"/>
          </a:xfrm>
          <a:prstGeom prst="straightConnector1">
            <a:avLst/>
          </a:prstGeom>
          <a:noFill/>
          <a:ln w="9525" cap="flat" cmpd="sng">
            <a:solidFill>
              <a:srgbClr val="002060"/>
            </a:solidFill>
            <a:prstDash val="solid"/>
            <a:miter lim="800000"/>
            <a:headEnd type="none" w="sm" len="sm"/>
            <a:tailEnd type="none" w="sm" len="sm"/>
          </a:ln>
        </p:spPr>
      </p:cxn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2801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02">
          <a:extLst>
            <a:ext uri="{FF2B5EF4-FFF2-40B4-BE49-F238E27FC236}">
              <a16:creationId xmlns:a16="http://schemas.microsoft.com/office/drawing/2014/main" id="{7E71E3A5-7B7D-39B8-035C-D4735814635C}"/>
            </a:ext>
          </a:extLst>
        </p:cNvPr>
        <p:cNvGrpSpPr/>
        <p:nvPr/>
      </p:nvGrpSpPr>
      <p:grpSpPr>
        <a:xfrm>
          <a:off x="0" y="0"/>
          <a:ext cx="0" cy="0"/>
          <a:chOff x="0" y="0"/>
          <a:chExt cx="0" cy="0"/>
        </a:xfrm>
      </p:grpSpPr>
      <p:sp>
        <p:nvSpPr>
          <p:cNvPr id="303" name="Google Shape;303;p5">
            <a:extLst>
              <a:ext uri="{FF2B5EF4-FFF2-40B4-BE49-F238E27FC236}">
                <a16:creationId xmlns:a16="http://schemas.microsoft.com/office/drawing/2014/main" id="{02A7FEB3-0F0A-DCCF-0B0F-B6BC8A344CE4}"/>
              </a:ext>
            </a:extLst>
          </p:cNvPr>
          <p:cNvSpPr txBox="1">
            <a:spLocks noGrp="1"/>
          </p:cNvSpPr>
          <p:nvPr>
            <p:ph type="sldNum" idx="4294967295"/>
          </p:nvPr>
        </p:nvSpPr>
        <p:spPr>
          <a:xfrm>
            <a:off x="4705350" y="6469738"/>
            <a:ext cx="27813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1pPr>
            <a:lvl2pPr marL="0" marR="0" lvl="1"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2pPr>
            <a:lvl3pPr marL="0" marR="0" lvl="2"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3pPr>
            <a:lvl4pPr marL="0" marR="0" lvl="3"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4pPr>
            <a:lvl5pPr marL="0" marR="0" lvl="4"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5pPr>
            <a:lvl6pPr marL="0" marR="0" lvl="5"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6pPr>
            <a:lvl7pPr marL="0" marR="0" lvl="6"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7pPr>
            <a:lvl8pPr marL="0" marR="0" lvl="7"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8pPr>
            <a:lvl9pPr marL="0" marR="0" lvl="8"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9pPr>
          </a:lstStyle>
          <a:p>
            <a:pPr marL="0" lvl="0" indent="0" algn="ctr" rtl="0">
              <a:lnSpc>
                <a:spcPct val="100000"/>
              </a:lnSpc>
              <a:spcBef>
                <a:spcPts val="0"/>
              </a:spcBef>
              <a:spcAft>
                <a:spcPts val="0"/>
              </a:spcAft>
              <a:buSzPts val="1800"/>
              <a:buNone/>
            </a:pPr>
            <a:fld id="{00000000-1234-1234-1234-123412341234}" type="slidenum">
              <a:rPr lang="en-US" smtClean="0"/>
              <a:pPr marL="0" lvl="0" indent="0" algn="ctr" rtl="0">
                <a:lnSpc>
                  <a:spcPct val="100000"/>
                </a:lnSpc>
                <a:spcBef>
                  <a:spcPts val="0"/>
                </a:spcBef>
                <a:spcAft>
                  <a:spcPts val="0"/>
                </a:spcAft>
                <a:buSzPts val="1800"/>
                <a:buNone/>
              </a:pPr>
              <a:t>2</a:t>
            </a:fld>
            <a:endParaRPr/>
          </a:p>
        </p:txBody>
      </p:sp>
      <p:sp>
        <p:nvSpPr>
          <p:cNvPr id="304" name="Google Shape;304;p5">
            <a:extLst>
              <a:ext uri="{FF2B5EF4-FFF2-40B4-BE49-F238E27FC236}">
                <a16:creationId xmlns:a16="http://schemas.microsoft.com/office/drawing/2014/main" id="{7AF456EC-07C0-A1A8-75CE-F5814A71FFF3}"/>
              </a:ext>
            </a:extLst>
          </p:cNvPr>
          <p:cNvSpPr txBox="1">
            <a:spLocks noGrp="1"/>
          </p:cNvSpPr>
          <p:nvPr>
            <p:ph type="title"/>
          </p:nvPr>
        </p:nvSpPr>
        <p:spPr>
          <a:xfrm>
            <a:off x="166826" y="211601"/>
            <a:ext cx="8868624" cy="491035"/>
          </a:xfrm>
          <a:prstGeom prst="rect">
            <a:avLst/>
          </a:prstGeom>
          <a:noFill/>
          <a:ln>
            <a:noFill/>
          </a:ln>
        </p:spPr>
        <p:txBody>
          <a:bodyPr spcFirstLastPara="1" wrap="square" lIns="45700" tIns="45700" rIns="0" bIns="0" anchor="ctr" anchorCtr="0">
            <a:normAutofit/>
          </a:bodyPr>
          <a:lstStyle/>
          <a:p>
            <a:pPr marL="0" marR="0" lvl="0" indent="0" algn="l" rtl="0">
              <a:lnSpc>
                <a:spcPct val="90000"/>
              </a:lnSpc>
              <a:spcBef>
                <a:spcPts val="0"/>
              </a:spcBef>
              <a:spcAft>
                <a:spcPts val="0"/>
              </a:spcAft>
              <a:buClr>
                <a:srgbClr val="002060"/>
              </a:buClr>
              <a:buSzPts val="2800"/>
              <a:buFont typeface="Verdana"/>
              <a:buNone/>
            </a:pPr>
            <a:r>
              <a:rPr lang="en-US">
                <a:latin typeface="Garamond"/>
                <a:ea typeface="Garamond"/>
                <a:cs typeface="Garamond"/>
                <a:sym typeface="Garamond"/>
              </a:rPr>
              <a:t>Situation Overview</a:t>
            </a:r>
            <a:endParaRPr/>
          </a:p>
        </p:txBody>
      </p:sp>
      <p:sp>
        <p:nvSpPr>
          <p:cNvPr id="2" name="Slide Number Placeholder 2">
            <a:extLst>
              <a:ext uri="{FF2B5EF4-FFF2-40B4-BE49-F238E27FC236}">
                <a16:creationId xmlns:a16="http://schemas.microsoft.com/office/drawing/2014/main" id="{26E14F0A-3115-03E5-EF9F-D5B6B98D5E25}"/>
              </a:ext>
            </a:extLst>
          </p:cNvPr>
          <p:cNvSpPr txBox="1">
            <a:spLocks/>
          </p:cNvSpPr>
          <p:nvPr/>
        </p:nvSpPr>
        <p:spPr>
          <a:xfrm>
            <a:off x="4705350" y="6469738"/>
            <a:ext cx="2781300" cy="365125"/>
          </a:xfrm>
          <a:prstGeom prst="rect">
            <a:avLst/>
          </a:prstGeom>
        </p:spPr>
        <p:txBody>
          <a:bodyPr anchor="ct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1400" b="1" i="0" u="none" strike="noStrike" cap="none">
                <a:solidFill>
                  <a:srgbClr val="000000"/>
                </a:solidFill>
                <a:latin typeface="Garamond" panose="02020404030301010803" pitchFamily="18" charset="0"/>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00000000-1234-1234-1234-123412341234}" type="slidenum">
              <a:rPr lang="en-US" b="0" smtClean="0"/>
              <a:pPr/>
              <a:t>2</a:t>
            </a:fld>
            <a:endParaRPr lang="en-US" b="0"/>
          </a:p>
        </p:txBody>
      </p:sp>
      <p:sp>
        <p:nvSpPr>
          <p:cNvPr id="13" name="Google Shape;312;p5">
            <a:extLst>
              <a:ext uri="{FF2B5EF4-FFF2-40B4-BE49-F238E27FC236}">
                <a16:creationId xmlns:a16="http://schemas.microsoft.com/office/drawing/2014/main" id="{E0ABF197-EC6B-5203-2A56-EDF2A0C006ED}"/>
              </a:ext>
            </a:extLst>
          </p:cNvPr>
          <p:cNvSpPr txBox="1"/>
          <p:nvPr/>
        </p:nvSpPr>
        <p:spPr>
          <a:xfrm>
            <a:off x="6318045" y="1822868"/>
            <a:ext cx="5565840" cy="323125"/>
          </a:xfrm>
          <a:prstGeom prst="rect">
            <a:avLst/>
          </a:prstGeom>
          <a:noFill/>
          <a:ln>
            <a:noFill/>
          </a:ln>
        </p:spPr>
        <p:txBody>
          <a:bodyPr spcFirstLastPara="1" wrap="square" lIns="45720" tIns="45720" rIns="0" bIns="0" anchor="ctr" anchorCtr="0">
            <a:noAutofit/>
          </a:bodyPr>
          <a:lstStyle>
            <a:defPPr marR="0" lvl="0" algn="l" rtl="0">
              <a:lnSpc>
                <a:spcPct val="100000"/>
              </a:lnSpc>
              <a:spcBef>
                <a:spcPts val="0"/>
              </a:spcBef>
              <a:spcAft>
                <a:spcPts val="0"/>
              </a:spcAft>
              <a:defRPr/>
            </a:defPPr>
            <a:lvl1pPr>
              <a:lnSpc>
                <a:spcPct val="90000"/>
              </a:lnSpc>
              <a:buClr>
                <a:srgbClr val="002060"/>
              </a:buClr>
              <a:buSzPts val="2800"/>
              <a:buFont typeface="Verdana"/>
              <a:buNone/>
              <a:defRPr sz="1500" b="1" i="1">
                <a:solidFill>
                  <a:srgbClr val="002060"/>
                </a:solidFill>
                <a:latin typeface="Garamond"/>
                <a:ea typeface="Verdana"/>
                <a:cs typeface="Verdana"/>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US" i="0">
                <a:solidFill>
                  <a:schemeClr val="tx1"/>
                </a:solidFill>
              </a:rPr>
              <a:t>Over $2 billion total has been invested into MP from outside clients, demonstrating visible contract demand and likely imminent expansion</a:t>
            </a:r>
          </a:p>
        </p:txBody>
      </p:sp>
      <p:pic>
        <p:nvPicPr>
          <p:cNvPr id="17" name="Picture 16">
            <a:extLst>
              <a:ext uri="{FF2B5EF4-FFF2-40B4-BE49-F238E27FC236}">
                <a16:creationId xmlns:a16="http://schemas.microsoft.com/office/drawing/2014/main" id="{9CE79475-6CA6-E9C0-1E25-00AFB02669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9676" y="3736286"/>
            <a:ext cx="1122400" cy="1122400"/>
          </a:xfrm>
          <a:prstGeom prst="rect">
            <a:avLst/>
          </a:prstGeom>
        </p:spPr>
      </p:pic>
      <p:pic>
        <p:nvPicPr>
          <p:cNvPr id="21" name="Picture 20">
            <a:extLst>
              <a:ext uri="{FF2B5EF4-FFF2-40B4-BE49-F238E27FC236}">
                <a16:creationId xmlns:a16="http://schemas.microsoft.com/office/drawing/2014/main" id="{2E6DA1C2-1E10-37F3-E46B-8129F78531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4154" y="5053618"/>
            <a:ext cx="1230254" cy="1230254"/>
          </a:xfrm>
          <a:prstGeom prst="rect">
            <a:avLst/>
          </a:prstGeom>
        </p:spPr>
      </p:pic>
      <p:pic>
        <p:nvPicPr>
          <p:cNvPr id="23" name="Picture 22">
            <a:extLst>
              <a:ext uri="{FF2B5EF4-FFF2-40B4-BE49-F238E27FC236}">
                <a16:creationId xmlns:a16="http://schemas.microsoft.com/office/drawing/2014/main" id="{36A20978-9331-0192-B97A-2C7C6FD2C8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68081" y="2390792"/>
            <a:ext cx="1122400" cy="1122400"/>
          </a:xfrm>
          <a:prstGeom prst="rect">
            <a:avLst/>
          </a:prstGeom>
        </p:spPr>
      </p:pic>
      <p:sp>
        <p:nvSpPr>
          <p:cNvPr id="27" name="TextBox 26">
            <a:extLst>
              <a:ext uri="{FF2B5EF4-FFF2-40B4-BE49-F238E27FC236}">
                <a16:creationId xmlns:a16="http://schemas.microsoft.com/office/drawing/2014/main" id="{04A11EDD-E707-177C-94B5-D43866584AA5}"/>
              </a:ext>
            </a:extLst>
          </p:cNvPr>
          <p:cNvSpPr txBox="1"/>
          <p:nvPr/>
        </p:nvSpPr>
        <p:spPr>
          <a:xfrm>
            <a:off x="166826" y="1145446"/>
            <a:ext cx="6096000" cy="369332"/>
          </a:xfrm>
          <a:prstGeom prst="rect">
            <a:avLst/>
          </a:prstGeom>
          <a:noFill/>
        </p:spPr>
        <p:txBody>
          <a:bodyPr wrap="square" lIns="91440" tIns="45720" rIns="91440" bIns="45720" anchor="t">
            <a:spAutoFit/>
          </a:bodyPr>
          <a:lstStyle/>
          <a:p>
            <a:r>
              <a:rPr lang="en-US" b="1" u="sng">
                <a:solidFill>
                  <a:srgbClr val="002060"/>
                </a:solidFill>
                <a:latin typeface="Garamond"/>
                <a:sym typeface="Garamond"/>
              </a:rPr>
              <a:t>Market Narrative</a:t>
            </a:r>
            <a:endParaRPr lang="en-US" u="sng"/>
          </a:p>
        </p:txBody>
      </p:sp>
      <p:sp>
        <p:nvSpPr>
          <p:cNvPr id="28" name="TextBox 27">
            <a:extLst>
              <a:ext uri="{FF2B5EF4-FFF2-40B4-BE49-F238E27FC236}">
                <a16:creationId xmlns:a16="http://schemas.microsoft.com/office/drawing/2014/main" id="{EA6DC942-4BB2-7E7E-785D-20CCA20975D8}"/>
              </a:ext>
            </a:extLst>
          </p:cNvPr>
          <p:cNvSpPr txBox="1"/>
          <p:nvPr/>
        </p:nvSpPr>
        <p:spPr>
          <a:xfrm>
            <a:off x="6262826" y="1161629"/>
            <a:ext cx="6096000" cy="369332"/>
          </a:xfrm>
          <a:prstGeom prst="rect">
            <a:avLst/>
          </a:prstGeom>
          <a:noFill/>
        </p:spPr>
        <p:txBody>
          <a:bodyPr wrap="square">
            <a:spAutoFit/>
          </a:bodyPr>
          <a:lstStyle/>
          <a:p>
            <a:pPr marL="0" marR="0" lvl="0" indent="0" algn="l" rtl="0">
              <a:lnSpc>
                <a:spcPct val="100000"/>
              </a:lnSpc>
              <a:spcBef>
                <a:spcPts val="0"/>
              </a:spcBef>
              <a:spcAft>
                <a:spcPts val="0"/>
              </a:spcAft>
              <a:buNone/>
            </a:pPr>
            <a:r>
              <a:rPr lang="en-US" b="1" u="sng">
                <a:solidFill>
                  <a:srgbClr val="002060"/>
                </a:solidFill>
                <a:latin typeface="Garamond"/>
                <a:sym typeface="Garamond"/>
              </a:rPr>
              <a:t>Strategic Partnerships (Corporations &amp; Government)</a:t>
            </a:r>
            <a:endParaRPr lang="en-US" u="sng"/>
          </a:p>
        </p:txBody>
      </p:sp>
      <p:sp>
        <p:nvSpPr>
          <p:cNvPr id="3" name="Google Shape;312;p5">
            <a:extLst>
              <a:ext uri="{FF2B5EF4-FFF2-40B4-BE49-F238E27FC236}">
                <a16:creationId xmlns:a16="http://schemas.microsoft.com/office/drawing/2014/main" id="{6C96BC46-229B-5442-7B64-E4FA078EF10F}"/>
              </a:ext>
            </a:extLst>
          </p:cNvPr>
          <p:cNvSpPr txBox="1"/>
          <p:nvPr/>
        </p:nvSpPr>
        <p:spPr>
          <a:xfrm>
            <a:off x="7605924" y="2375440"/>
            <a:ext cx="4331702" cy="1122400"/>
          </a:xfrm>
          <a:prstGeom prst="rect">
            <a:avLst/>
          </a:prstGeom>
          <a:noFill/>
          <a:ln>
            <a:noFill/>
          </a:ln>
        </p:spPr>
        <p:txBody>
          <a:bodyPr spcFirstLastPara="1" wrap="square" lIns="45720" tIns="45720" rIns="0" bIns="0" anchor="ctr" anchorCtr="0">
            <a:noAutofit/>
          </a:bodyPr>
          <a:lstStyle>
            <a:defPPr marR="0" lvl="0" algn="l" rtl="0">
              <a:lnSpc>
                <a:spcPct val="100000"/>
              </a:lnSpc>
              <a:spcBef>
                <a:spcPts val="0"/>
              </a:spcBef>
              <a:spcAft>
                <a:spcPts val="0"/>
              </a:spcAft>
              <a:defRPr/>
            </a:defPPr>
            <a:lvl1pPr>
              <a:lnSpc>
                <a:spcPct val="90000"/>
              </a:lnSpc>
              <a:buClr>
                <a:srgbClr val="002060"/>
              </a:buClr>
              <a:buSzPts val="2800"/>
              <a:buFont typeface="Verdana"/>
              <a:buNone/>
              <a:defRPr sz="1500" b="1" i="1">
                <a:solidFill>
                  <a:srgbClr val="002060"/>
                </a:solidFill>
                <a:latin typeface="Garamond"/>
                <a:ea typeface="Verdana"/>
                <a:cs typeface="Verdana"/>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US" i="0">
                <a:solidFill>
                  <a:schemeClr val="tx1"/>
                </a:solidFill>
              </a:rPr>
              <a:t>Dec. 2021: </a:t>
            </a:r>
            <a:r>
              <a:rPr lang="en-US" b="0" i="0">
                <a:solidFill>
                  <a:schemeClr val="tx1"/>
                </a:solidFill>
              </a:rPr>
              <a:t>MP and General Motors, the largest domestic automaker, entered an exclusive agreement to invest in American-made rare earth magnets. GM plans to make 50% of its plants EV-capable by 2030 and grow EV revenue to 90 billion by 2030.</a:t>
            </a:r>
          </a:p>
        </p:txBody>
      </p:sp>
      <p:sp>
        <p:nvSpPr>
          <p:cNvPr id="4" name="Google Shape;312;p5">
            <a:extLst>
              <a:ext uri="{FF2B5EF4-FFF2-40B4-BE49-F238E27FC236}">
                <a16:creationId xmlns:a16="http://schemas.microsoft.com/office/drawing/2014/main" id="{A6561BF8-8F9B-2C79-6D4A-76D6CFD1E289}"/>
              </a:ext>
            </a:extLst>
          </p:cNvPr>
          <p:cNvSpPr txBox="1"/>
          <p:nvPr/>
        </p:nvSpPr>
        <p:spPr>
          <a:xfrm>
            <a:off x="7671240" y="3537345"/>
            <a:ext cx="4331702" cy="1122400"/>
          </a:xfrm>
          <a:prstGeom prst="rect">
            <a:avLst/>
          </a:prstGeom>
          <a:noFill/>
          <a:ln>
            <a:noFill/>
          </a:ln>
        </p:spPr>
        <p:txBody>
          <a:bodyPr spcFirstLastPara="1" wrap="square" lIns="45720" tIns="45720" rIns="0" bIns="0" anchor="ctr" anchorCtr="0">
            <a:noAutofit/>
          </a:bodyPr>
          <a:lstStyle>
            <a:defPPr marR="0" lvl="0" algn="l" rtl="0">
              <a:lnSpc>
                <a:spcPct val="100000"/>
              </a:lnSpc>
              <a:spcBef>
                <a:spcPts val="0"/>
              </a:spcBef>
              <a:spcAft>
                <a:spcPts val="0"/>
              </a:spcAft>
              <a:defRPr/>
            </a:defPPr>
            <a:lvl1pPr>
              <a:lnSpc>
                <a:spcPct val="90000"/>
              </a:lnSpc>
              <a:buClr>
                <a:srgbClr val="002060"/>
              </a:buClr>
              <a:buSzPts val="2800"/>
              <a:buFont typeface="Verdana"/>
              <a:buNone/>
              <a:defRPr sz="1500" b="1" i="1">
                <a:solidFill>
                  <a:srgbClr val="002060"/>
                </a:solidFill>
                <a:latin typeface="Garamond"/>
                <a:ea typeface="Verdana"/>
                <a:cs typeface="Verdana"/>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endParaRPr lang="en-US" b="0" i="0">
              <a:solidFill>
                <a:schemeClr val="tx1"/>
              </a:solidFill>
            </a:endParaRPr>
          </a:p>
        </p:txBody>
      </p:sp>
      <p:sp>
        <p:nvSpPr>
          <p:cNvPr id="5" name="Google Shape;312;p5">
            <a:extLst>
              <a:ext uri="{FF2B5EF4-FFF2-40B4-BE49-F238E27FC236}">
                <a16:creationId xmlns:a16="http://schemas.microsoft.com/office/drawing/2014/main" id="{47B15B4A-05DD-D57C-DD5F-6299B1E41439}"/>
              </a:ext>
            </a:extLst>
          </p:cNvPr>
          <p:cNvSpPr txBox="1"/>
          <p:nvPr/>
        </p:nvSpPr>
        <p:spPr>
          <a:xfrm>
            <a:off x="7602033" y="5107545"/>
            <a:ext cx="4331702" cy="1122400"/>
          </a:xfrm>
          <a:prstGeom prst="rect">
            <a:avLst/>
          </a:prstGeom>
          <a:noFill/>
          <a:ln>
            <a:noFill/>
          </a:ln>
        </p:spPr>
        <p:txBody>
          <a:bodyPr spcFirstLastPara="1" wrap="square" lIns="45720" tIns="45720" rIns="0" bIns="0" anchor="ctr" anchorCtr="0">
            <a:noAutofit/>
          </a:bodyPr>
          <a:lstStyle>
            <a:defPPr marR="0" lvl="0" algn="l" rtl="0">
              <a:lnSpc>
                <a:spcPct val="100000"/>
              </a:lnSpc>
              <a:spcBef>
                <a:spcPts val="0"/>
              </a:spcBef>
              <a:spcAft>
                <a:spcPts val="0"/>
              </a:spcAft>
              <a:defRPr/>
            </a:defPPr>
            <a:lvl1pPr>
              <a:lnSpc>
                <a:spcPct val="90000"/>
              </a:lnSpc>
              <a:buClr>
                <a:srgbClr val="002060"/>
              </a:buClr>
              <a:buSzPts val="2800"/>
              <a:buFont typeface="Verdana"/>
              <a:buNone/>
              <a:defRPr sz="1500" b="1" i="1">
                <a:solidFill>
                  <a:srgbClr val="002060"/>
                </a:solidFill>
                <a:latin typeface="Garamond"/>
                <a:ea typeface="Verdana"/>
                <a:cs typeface="Verdana"/>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US" i="0">
                <a:solidFill>
                  <a:schemeClr val="tx1"/>
                </a:solidFill>
              </a:rPr>
              <a:t>Oct. 2025: </a:t>
            </a:r>
            <a:r>
              <a:rPr lang="en-US" b="0" i="0">
                <a:solidFill>
                  <a:schemeClr val="tx1"/>
                </a:solidFill>
              </a:rPr>
              <a:t>MP and the DoD entered a $400 million deal to establish domestic rare-earth production. A $110/kg price floor on NdPr products insulates MP from market risk and establishes a guaranteed $140 million in annual EBITDA for the next 10 years.  </a:t>
            </a:r>
          </a:p>
        </p:txBody>
      </p:sp>
      <p:sp>
        <p:nvSpPr>
          <p:cNvPr id="8" name="Google Shape;522;p25">
            <a:extLst>
              <a:ext uri="{FF2B5EF4-FFF2-40B4-BE49-F238E27FC236}">
                <a16:creationId xmlns:a16="http://schemas.microsoft.com/office/drawing/2014/main" id="{D73A0D28-7AA5-E396-5D4D-852C42D5F4CB}"/>
              </a:ext>
            </a:extLst>
          </p:cNvPr>
          <p:cNvSpPr/>
          <p:nvPr/>
        </p:nvSpPr>
        <p:spPr>
          <a:xfrm>
            <a:off x="171568" y="701445"/>
            <a:ext cx="11777633" cy="307777"/>
          </a:xfrm>
          <a:prstGeom prst="rect">
            <a:avLst/>
          </a:prstGeom>
          <a:solidFill>
            <a:srgbClr val="002060"/>
          </a:solidFill>
          <a:ln w="9525"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r>
              <a:rPr lang="en-US" sz="1500" b="1">
                <a:solidFill>
                  <a:schemeClr val="bg1"/>
                </a:solidFill>
                <a:latin typeface="Garamond"/>
                <a:ea typeface="Garamond"/>
                <a:cs typeface="Garamond"/>
                <a:sym typeface="Garamond"/>
              </a:rPr>
              <a:t>MP Materials’ dominance within US rare earth mineral production provides an opportunity to take advantage </a:t>
            </a:r>
            <a:r>
              <a:rPr lang="en-US" sz="1500" b="1" u="none" strike="noStrike" cap="none">
                <a:solidFill>
                  <a:schemeClr val="bg1"/>
                </a:solidFill>
                <a:latin typeface="Garamond"/>
                <a:ea typeface="Garamond"/>
                <a:cs typeface="Garamond"/>
                <a:sym typeface="Garamond"/>
              </a:rPr>
              <a:t>of </a:t>
            </a:r>
            <a:r>
              <a:rPr lang="en-US" sz="1500" b="1">
                <a:solidFill>
                  <a:schemeClr val="bg1"/>
                </a:solidFill>
                <a:latin typeface="Garamond"/>
                <a:ea typeface="Garamond"/>
                <a:cs typeface="Garamond"/>
                <a:sym typeface="Garamond"/>
              </a:rPr>
              <a:t>a growing industry</a:t>
            </a:r>
            <a:endParaRPr lang="en-US" sz="1500" b="1">
              <a:solidFill>
                <a:schemeClr val="bg1"/>
              </a:solidFill>
              <a:latin typeface="Garamond"/>
              <a:ea typeface="Garamond"/>
              <a:cs typeface="Garamond"/>
            </a:endParaRPr>
          </a:p>
        </p:txBody>
      </p:sp>
      <p:sp>
        <p:nvSpPr>
          <p:cNvPr id="9" name="Google Shape;312;p5">
            <a:extLst>
              <a:ext uri="{FF2B5EF4-FFF2-40B4-BE49-F238E27FC236}">
                <a16:creationId xmlns:a16="http://schemas.microsoft.com/office/drawing/2014/main" id="{67A22A17-5F83-571B-8AF7-775279D4DD2F}"/>
              </a:ext>
            </a:extLst>
          </p:cNvPr>
          <p:cNvSpPr txBox="1"/>
          <p:nvPr/>
        </p:nvSpPr>
        <p:spPr>
          <a:xfrm>
            <a:off x="7605924" y="3736286"/>
            <a:ext cx="4331702" cy="1122400"/>
          </a:xfrm>
          <a:prstGeom prst="rect">
            <a:avLst/>
          </a:prstGeom>
          <a:noFill/>
          <a:ln>
            <a:noFill/>
          </a:ln>
        </p:spPr>
        <p:txBody>
          <a:bodyPr spcFirstLastPara="1" wrap="square" lIns="45720" tIns="45720" rIns="0" bIns="0" anchor="ctr" anchorCtr="0">
            <a:noAutofit/>
          </a:bodyPr>
          <a:lstStyle>
            <a:defPPr marR="0" lvl="0" algn="l" rtl="0">
              <a:lnSpc>
                <a:spcPct val="100000"/>
              </a:lnSpc>
              <a:spcBef>
                <a:spcPts val="0"/>
              </a:spcBef>
              <a:spcAft>
                <a:spcPts val="0"/>
              </a:spcAft>
              <a:defRPr/>
            </a:defPPr>
            <a:lvl1pPr>
              <a:lnSpc>
                <a:spcPct val="90000"/>
              </a:lnSpc>
              <a:buClr>
                <a:srgbClr val="002060"/>
              </a:buClr>
              <a:buSzPts val="2800"/>
              <a:buFont typeface="Verdana"/>
              <a:buNone/>
              <a:defRPr sz="1500" b="1" i="1">
                <a:solidFill>
                  <a:srgbClr val="002060"/>
                </a:solidFill>
                <a:latin typeface="Garamond"/>
                <a:ea typeface="Verdana"/>
                <a:cs typeface="Verdana"/>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US" i="0">
                <a:solidFill>
                  <a:schemeClr val="tx1"/>
                </a:solidFill>
              </a:rPr>
              <a:t>Jul. 2025: </a:t>
            </a:r>
            <a:r>
              <a:rPr lang="en-US" b="0" i="0">
                <a:solidFill>
                  <a:schemeClr val="tx1"/>
                </a:solidFill>
              </a:rPr>
              <a:t>MP and Apple, the second-largest tech company globally, entered a 4-year, $500 million deal to purchase magnets for its consumer products. Apple also provided $200 million for MP to invest in sustainable recycling technology. </a:t>
            </a:r>
            <a:endParaRPr lang="en-US" i="0">
              <a:solidFill>
                <a:schemeClr val="tx1"/>
              </a:solidFill>
            </a:endParaRPr>
          </a:p>
        </p:txBody>
      </p:sp>
      <p:sp>
        <p:nvSpPr>
          <p:cNvPr id="6" name="TextBox 5">
            <a:extLst>
              <a:ext uri="{FF2B5EF4-FFF2-40B4-BE49-F238E27FC236}">
                <a16:creationId xmlns:a16="http://schemas.microsoft.com/office/drawing/2014/main" id="{EE7E6B32-C609-CF4B-7496-24B58FA56503}"/>
              </a:ext>
            </a:extLst>
          </p:cNvPr>
          <p:cNvSpPr txBox="1"/>
          <p:nvPr/>
        </p:nvSpPr>
        <p:spPr>
          <a:xfrm>
            <a:off x="176696" y="1651002"/>
            <a:ext cx="5924824"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333333"/>
                </a:solidFill>
                <a:latin typeface="Garamond"/>
                <a:ea typeface="Work Sans"/>
                <a:cs typeface="Work Sans"/>
              </a:rPr>
              <a:t>The Market recognizes MP as </a:t>
            </a:r>
            <a:r>
              <a:rPr lang="en-US" sz="1500">
                <a:solidFill>
                  <a:srgbClr val="1A1A1A"/>
                </a:solidFill>
                <a:latin typeface="Garamond"/>
                <a:ea typeface="Work Sans"/>
                <a:cs typeface="Work Sans"/>
              </a:rPr>
              <a:t>America's critical minerals hedge </a:t>
            </a:r>
            <a:r>
              <a:rPr lang="en-US" sz="1500">
                <a:solidFill>
                  <a:srgbClr val="333333"/>
                </a:solidFill>
                <a:latin typeface="Garamond"/>
                <a:ea typeface="Work Sans"/>
                <a:cs typeface="Work Sans"/>
              </a:rPr>
              <a:t>with the only government contracted rare earth mine in the Western Hemisphere at Mountain Pass, positioned as a </a:t>
            </a:r>
            <a:r>
              <a:rPr lang="en-US" sz="1500">
                <a:solidFill>
                  <a:srgbClr val="1A1A1A"/>
                </a:solidFill>
                <a:latin typeface="Garamond"/>
                <a:ea typeface="Work Sans"/>
                <a:cs typeface="Work Sans"/>
              </a:rPr>
              <a:t>strategic alternative to Chinese supply chains</a:t>
            </a:r>
            <a:r>
              <a:rPr lang="en-US" sz="1500">
                <a:solidFill>
                  <a:srgbClr val="333333"/>
                </a:solidFill>
                <a:latin typeface="Garamond"/>
                <a:ea typeface="Work Sans"/>
                <a:cs typeface="Work Sans"/>
              </a:rPr>
              <a:t> controlling 90% of global processing.</a:t>
            </a:r>
            <a:endParaRPr lang="en-US" sz="1500">
              <a:latin typeface="Garamond"/>
            </a:endParaRPr>
          </a:p>
          <a:p>
            <a:endParaRPr lang="en-US" sz="1500">
              <a:latin typeface="Garamond"/>
            </a:endParaRPr>
          </a:p>
          <a:p>
            <a:r>
              <a:rPr lang="en-US" sz="1500">
                <a:solidFill>
                  <a:srgbClr val="333333"/>
                </a:solidFill>
                <a:latin typeface="Garamond"/>
              </a:rPr>
              <a:t>The Market views MP's </a:t>
            </a:r>
            <a:r>
              <a:rPr lang="en-US" sz="1500">
                <a:solidFill>
                  <a:srgbClr val="1A1A1A"/>
                </a:solidFill>
                <a:latin typeface="Garamond"/>
              </a:rPr>
              <a:t>blue-chip customer commitments as de-risking execution</a:t>
            </a:r>
            <a:r>
              <a:rPr lang="en-US" sz="1500">
                <a:solidFill>
                  <a:srgbClr val="333333"/>
                </a:solidFill>
                <a:latin typeface="Garamond"/>
              </a:rPr>
              <a:t>, with Apple's $500M magnet supply agreement and GM's long-term offtake providing </a:t>
            </a:r>
            <a:r>
              <a:rPr lang="en-US" sz="1500">
                <a:solidFill>
                  <a:srgbClr val="1A1A1A"/>
                </a:solidFill>
                <a:latin typeface="Garamond"/>
              </a:rPr>
              <a:t>contracted revenue visibility</a:t>
            </a:r>
            <a:r>
              <a:rPr lang="en-US" sz="1500">
                <a:solidFill>
                  <a:srgbClr val="333333"/>
                </a:solidFill>
                <a:latin typeface="Garamond"/>
              </a:rPr>
              <a:t> that validates commercial viability before full 10X capacity ramp.</a:t>
            </a:r>
            <a:endParaRPr lang="en-US" sz="1500">
              <a:latin typeface="Garamond"/>
            </a:endParaRPr>
          </a:p>
          <a:p>
            <a:endParaRPr lang="en-US" sz="1500">
              <a:solidFill>
                <a:srgbClr val="333333"/>
              </a:solidFill>
              <a:latin typeface="Garamond"/>
            </a:endParaRPr>
          </a:p>
          <a:p>
            <a:r>
              <a:rPr lang="en-US" sz="1500">
                <a:solidFill>
                  <a:srgbClr val="333333"/>
                </a:solidFill>
                <a:latin typeface="Garamond"/>
                <a:ea typeface="+mn-lt"/>
                <a:cs typeface="+mn-lt"/>
              </a:rPr>
              <a:t>“We initiate coverage with a Buy rating as MP Materials remains the largest producer of rare earth materials in the Western Hemisphere. As the company completes the shift from raw extraction to full-scale magnet manufacturing, we anticipate robust revenue and EBITDA growth, unlocking significant margin leverage.” ~ Goldman Sachs Analyst Brian Lee</a:t>
            </a:r>
            <a:endParaRPr lang="en-US">
              <a:latin typeface="Garamond"/>
            </a:endParaRPr>
          </a:p>
          <a:p>
            <a:pPr algn="ctr"/>
            <a:endParaRPr lang="en-US" sz="1500">
              <a:latin typeface="Garamond"/>
            </a:endParaRPr>
          </a:p>
        </p:txBody>
      </p:sp>
    </p:spTree>
    <p:extLst>
      <p:ext uri="{BB962C8B-B14F-4D97-AF65-F5344CB8AC3E}">
        <p14:creationId xmlns:p14="http://schemas.microsoft.com/office/powerpoint/2010/main" val="3429218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02">
          <a:extLst>
            <a:ext uri="{FF2B5EF4-FFF2-40B4-BE49-F238E27FC236}">
              <a16:creationId xmlns:a16="http://schemas.microsoft.com/office/drawing/2014/main" id="{27FBD9C7-E50D-F6DB-E291-B3B5F37416E4}"/>
            </a:ext>
          </a:extLst>
        </p:cNvPr>
        <p:cNvGrpSpPr/>
        <p:nvPr/>
      </p:nvGrpSpPr>
      <p:grpSpPr>
        <a:xfrm>
          <a:off x="0" y="0"/>
          <a:ext cx="0" cy="0"/>
          <a:chOff x="0" y="0"/>
          <a:chExt cx="0" cy="0"/>
        </a:xfrm>
      </p:grpSpPr>
      <p:sp>
        <p:nvSpPr>
          <p:cNvPr id="303" name="Google Shape;303;p5">
            <a:extLst>
              <a:ext uri="{FF2B5EF4-FFF2-40B4-BE49-F238E27FC236}">
                <a16:creationId xmlns:a16="http://schemas.microsoft.com/office/drawing/2014/main" id="{8F3A4EED-96C5-3EA6-B127-73D96C03FDDA}"/>
              </a:ext>
            </a:extLst>
          </p:cNvPr>
          <p:cNvSpPr txBox="1">
            <a:spLocks noGrp="1"/>
          </p:cNvSpPr>
          <p:nvPr>
            <p:ph type="sldNum" idx="4294967295"/>
          </p:nvPr>
        </p:nvSpPr>
        <p:spPr>
          <a:xfrm>
            <a:off x="4705350" y="6469738"/>
            <a:ext cx="27813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1pPr>
            <a:lvl2pPr marL="0" marR="0" lvl="1"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2pPr>
            <a:lvl3pPr marL="0" marR="0" lvl="2"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3pPr>
            <a:lvl4pPr marL="0" marR="0" lvl="3"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4pPr>
            <a:lvl5pPr marL="0" marR="0" lvl="4"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5pPr>
            <a:lvl6pPr marL="0" marR="0" lvl="5"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6pPr>
            <a:lvl7pPr marL="0" marR="0" lvl="6"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7pPr>
            <a:lvl8pPr marL="0" marR="0" lvl="7"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8pPr>
            <a:lvl9pPr marL="0" marR="0" lvl="8"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9pPr>
          </a:lstStyle>
          <a:p>
            <a:pPr marL="0" lvl="0" indent="0" algn="ctr" rtl="0">
              <a:lnSpc>
                <a:spcPct val="100000"/>
              </a:lnSpc>
              <a:spcBef>
                <a:spcPts val="0"/>
              </a:spcBef>
              <a:spcAft>
                <a:spcPts val="0"/>
              </a:spcAft>
              <a:buSzPts val="1800"/>
              <a:buNone/>
            </a:pPr>
            <a:fld id="{00000000-1234-1234-1234-123412341234}" type="slidenum">
              <a:rPr lang="en-US" smtClean="0"/>
              <a:pPr marL="0" lvl="0" indent="0" algn="ctr" rtl="0">
                <a:lnSpc>
                  <a:spcPct val="100000"/>
                </a:lnSpc>
                <a:spcBef>
                  <a:spcPts val="0"/>
                </a:spcBef>
                <a:spcAft>
                  <a:spcPts val="0"/>
                </a:spcAft>
                <a:buSzPts val="1800"/>
                <a:buNone/>
              </a:pPr>
              <a:t>3</a:t>
            </a:fld>
            <a:endParaRPr/>
          </a:p>
        </p:txBody>
      </p:sp>
      <p:sp>
        <p:nvSpPr>
          <p:cNvPr id="304" name="Google Shape;304;p5">
            <a:extLst>
              <a:ext uri="{FF2B5EF4-FFF2-40B4-BE49-F238E27FC236}">
                <a16:creationId xmlns:a16="http://schemas.microsoft.com/office/drawing/2014/main" id="{A2C83212-E3C8-27D3-B9FF-8EDEFC5867B7}"/>
              </a:ext>
            </a:extLst>
          </p:cNvPr>
          <p:cNvSpPr txBox="1">
            <a:spLocks noGrp="1"/>
          </p:cNvSpPr>
          <p:nvPr>
            <p:ph type="title"/>
          </p:nvPr>
        </p:nvSpPr>
        <p:spPr>
          <a:xfrm>
            <a:off x="166826" y="211601"/>
            <a:ext cx="8868624" cy="491035"/>
          </a:xfrm>
          <a:prstGeom prst="rect">
            <a:avLst/>
          </a:prstGeom>
          <a:noFill/>
          <a:ln>
            <a:noFill/>
          </a:ln>
        </p:spPr>
        <p:txBody>
          <a:bodyPr spcFirstLastPara="1" wrap="square" lIns="45700" tIns="45700" rIns="0" bIns="0" anchor="ctr" anchorCtr="0">
            <a:normAutofit/>
          </a:bodyPr>
          <a:lstStyle/>
          <a:p>
            <a:r>
              <a:rPr lang="en-US">
                <a:latin typeface="Garamond"/>
              </a:rPr>
              <a:t>Rare Earth Elements &amp; Advanced Magnet Industry Overview</a:t>
            </a:r>
            <a:endParaRPr lang="en-US"/>
          </a:p>
        </p:txBody>
      </p:sp>
      <p:sp>
        <p:nvSpPr>
          <p:cNvPr id="2" name="Slide Number Placeholder 2">
            <a:extLst>
              <a:ext uri="{FF2B5EF4-FFF2-40B4-BE49-F238E27FC236}">
                <a16:creationId xmlns:a16="http://schemas.microsoft.com/office/drawing/2014/main" id="{938EEBAA-BD00-E1C8-6D9B-50673C1F8BE1}"/>
              </a:ext>
            </a:extLst>
          </p:cNvPr>
          <p:cNvSpPr txBox="1">
            <a:spLocks/>
          </p:cNvSpPr>
          <p:nvPr/>
        </p:nvSpPr>
        <p:spPr>
          <a:xfrm>
            <a:off x="4705350" y="6469738"/>
            <a:ext cx="2781300" cy="365125"/>
          </a:xfrm>
          <a:prstGeom prst="rect">
            <a:avLst/>
          </a:prstGeom>
        </p:spPr>
        <p:txBody>
          <a:bodyPr anchor="ct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1400" b="1" i="0" u="none" strike="noStrike" cap="none">
                <a:solidFill>
                  <a:srgbClr val="000000"/>
                </a:solidFill>
                <a:latin typeface="Garamond" panose="02020404030301010803" pitchFamily="18" charset="0"/>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00000000-1234-1234-1234-123412341234}" type="slidenum">
              <a:rPr lang="en-US" b="0" smtClean="0"/>
              <a:pPr/>
              <a:t>3</a:t>
            </a:fld>
            <a:endParaRPr lang="en-US" b="0"/>
          </a:p>
        </p:txBody>
      </p:sp>
      <p:grpSp>
        <p:nvGrpSpPr>
          <p:cNvPr id="307" name="Google Shape;307;p5">
            <a:extLst>
              <a:ext uri="{FF2B5EF4-FFF2-40B4-BE49-F238E27FC236}">
                <a16:creationId xmlns:a16="http://schemas.microsoft.com/office/drawing/2014/main" id="{5EEB7A31-70F0-6223-977D-026EB43A29F7}"/>
              </a:ext>
            </a:extLst>
          </p:cNvPr>
          <p:cNvGrpSpPr/>
          <p:nvPr/>
        </p:nvGrpSpPr>
        <p:grpSpPr>
          <a:xfrm>
            <a:off x="180058" y="1157573"/>
            <a:ext cx="5691811" cy="338554"/>
            <a:chOff x="198120" y="3761543"/>
            <a:chExt cx="5691811" cy="338554"/>
          </a:xfrm>
        </p:grpSpPr>
        <p:sp>
          <p:nvSpPr>
            <p:cNvPr id="308" name="Google Shape;308;p5">
              <a:extLst>
                <a:ext uri="{FF2B5EF4-FFF2-40B4-BE49-F238E27FC236}">
                  <a16:creationId xmlns:a16="http://schemas.microsoft.com/office/drawing/2014/main" id="{FCFEC680-BE56-A275-4322-FE4B92EF15B5}"/>
                </a:ext>
              </a:extLst>
            </p:cNvPr>
            <p:cNvSpPr txBox="1"/>
            <p:nvPr/>
          </p:nvSpPr>
          <p:spPr>
            <a:xfrm>
              <a:off x="198120" y="3761543"/>
              <a:ext cx="5691811" cy="338554"/>
            </a:xfrm>
            <a:prstGeom prst="rect">
              <a:avLst/>
            </a:prstGeom>
            <a:noFill/>
            <a:ln>
              <a:noFill/>
            </a:ln>
          </p:spPr>
          <p:txBody>
            <a:bodyPr spcFirstLastPara="1" wrap="square" lIns="91425" tIns="45700" rIns="91425" bIns="45700" anchor="t" anchorCtr="0">
              <a:spAutoFit/>
            </a:bodyPr>
            <a:lstStyle/>
            <a:p>
              <a:r>
                <a:rPr lang="en-US" sz="1600" b="1">
                  <a:solidFill>
                    <a:srgbClr val="002060"/>
                  </a:solidFill>
                  <a:latin typeface="Garamond"/>
                  <a:sym typeface="Garamond"/>
                </a:rPr>
                <a:t>Global Rare Earth Mineral Elements Market ($bn)</a:t>
              </a:r>
              <a:endParaRPr lang="en-US"/>
            </a:p>
          </p:txBody>
        </p:sp>
        <p:cxnSp>
          <p:nvCxnSpPr>
            <p:cNvPr id="309" name="Google Shape;309;p5">
              <a:extLst>
                <a:ext uri="{FF2B5EF4-FFF2-40B4-BE49-F238E27FC236}">
                  <a16:creationId xmlns:a16="http://schemas.microsoft.com/office/drawing/2014/main" id="{FC7B6BF5-1D3C-F0A3-EB7F-8A41A954869D}"/>
                </a:ext>
              </a:extLst>
            </p:cNvPr>
            <p:cNvCxnSpPr>
              <a:cxnSpLocks/>
            </p:cNvCxnSpPr>
            <p:nvPr/>
          </p:nvCxnSpPr>
          <p:spPr>
            <a:xfrm>
              <a:off x="270174" y="4073031"/>
              <a:ext cx="4943176" cy="0"/>
            </a:xfrm>
            <a:prstGeom prst="straightConnector1">
              <a:avLst/>
            </a:prstGeom>
            <a:noFill/>
            <a:ln w="9525" cap="flat" cmpd="sng">
              <a:solidFill>
                <a:srgbClr val="002060"/>
              </a:solidFill>
              <a:prstDash val="solid"/>
              <a:round/>
              <a:headEnd type="none" w="sm" len="sm"/>
              <a:tailEnd type="none" w="sm" len="sm"/>
            </a:ln>
          </p:spPr>
        </p:cxnSp>
      </p:grpSp>
      <p:pic>
        <p:nvPicPr>
          <p:cNvPr id="5" name="Picture 4">
            <a:extLst>
              <a:ext uri="{FF2B5EF4-FFF2-40B4-BE49-F238E27FC236}">
                <a16:creationId xmlns:a16="http://schemas.microsoft.com/office/drawing/2014/main" id="{2F69B23E-41D4-B1F4-AF45-DC7EF7528F03}"/>
              </a:ext>
            </a:extLst>
          </p:cNvPr>
          <p:cNvPicPr>
            <a:picLocks noChangeAspect="1"/>
          </p:cNvPicPr>
          <p:nvPr/>
        </p:nvPicPr>
        <p:blipFill>
          <a:blip r:embed="rId3"/>
          <a:stretch>
            <a:fillRect/>
          </a:stretch>
        </p:blipFill>
        <p:spPr>
          <a:xfrm>
            <a:off x="212854" y="1608815"/>
            <a:ext cx="5704448" cy="2899672"/>
          </a:xfrm>
          <a:prstGeom prst="rect">
            <a:avLst/>
          </a:prstGeom>
        </p:spPr>
      </p:pic>
      <p:pic>
        <p:nvPicPr>
          <p:cNvPr id="11" name="Picture 10">
            <a:extLst>
              <a:ext uri="{FF2B5EF4-FFF2-40B4-BE49-F238E27FC236}">
                <a16:creationId xmlns:a16="http://schemas.microsoft.com/office/drawing/2014/main" id="{7F90032B-FA84-FE38-D11F-8ECED0091439}"/>
              </a:ext>
            </a:extLst>
          </p:cNvPr>
          <p:cNvPicPr>
            <a:picLocks noChangeAspect="1"/>
          </p:cNvPicPr>
          <p:nvPr/>
        </p:nvPicPr>
        <p:blipFill>
          <a:blip r:embed="rId4"/>
          <a:stretch>
            <a:fillRect/>
          </a:stretch>
        </p:blipFill>
        <p:spPr>
          <a:xfrm>
            <a:off x="6299203" y="1617020"/>
            <a:ext cx="5685881" cy="2897565"/>
          </a:xfrm>
          <a:prstGeom prst="rect">
            <a:avLst/>
          </a:prstGeom>
        </p:spPr>
      </p:pic>
      <p:grpSp>
        <p:nvGrpSpPr>
          <p:cNvPr id="13" name="Google Shape;307;p5">
            <a:extLst>
              <a:ext uri="{FF2B5EF4-FFF2-40B4-BE49-F238E27FC236}">
                <a16:creationId xmlns:a16="http://schemas.microsoft.com/office/drawing/2014/main" id="{74141D65-D53E-4E78-EA0F-26A485C8F3D8}"/>
              </a:ext>
            </a:extLst>
          </p:cNvPr>
          <p:cNvGrpSpPr/>
          <p:nvPr/>
        </p:nvGrpSpPr>
        <p:grpSpPr>
          <a:xfrm>
            <a:off x="6294611" y="1157573"/>
            <a:ext cx="5691811" cy="338554"/>
            <a:chOff x="198120" y="3761543"/>
            <a:chExt cx="5691811" cy="338554"/>
          </a:xfrm>
        </p:grpSpPr>
        <p:sp>
          <p:nvSpPr>
            <p:cNvPr id="15" name="Google Shape;308;p5">
              <a:extLst>
                <a:ext uri="{FF2B5EF4-FFF2-40B4-BE49-F238E27FC236}">
                  <a16:creationId xmlns:a16="http://schemas.microsoft.com/office/drawing/2014/main" id="{E6B15E15-A4C3-5BC1-0F9E-A3FBF94F6ECF}"/>
                </a:ext>
              </a:extLst>
            </p:cNvPr>
            <p:cNvSpPr txBox="1"/>
            <p:nvPr/>
          </p:nvSpPr>
          <p:spPr>
            <a:xfrm>
              <a:off x="198120" y="3761543"/>
              <a:ext cx="5691811" cy="338554"/>
            </a:xfrm>
            <a:prstGeom prst="rect">
              <a:avLst/>
            </a:prstGeom>
            <a:noFill/>
            <a:ln>
              <a:noFill/>
            </a:ln>
          </p:spPr>
          <p:txBody>
            <a:bodyPr spcFirstLastPara="1" wrap="square" lIns="91425" tIns="45700" rIns="91425" bIns="45700" anchor="t" anchorCtr="0">
              <a:spAutoFit/>
            </a:bodyPr>
            <a:lstStyle/>
            <a:p>
              <a:r>
                <a:rPr lang="en-US" sz="1600" b="1">
                  <a:solidFill>
                    <a:srgbClr val="002060"/>
                  </a:solidFill>
                  <a:latin typeface="Garamond"/>
                </a:rPr>
                <a:t>Global NdFeB Permanent Magnets Market ($bn)</a:t>
              </a:r>
            </a:p>
          </p:txBody>
        </p:sp>
        <p:cxnSp>
          <p:nvCxnSpPr>
            <p:cNvPr id="17" name="Google Shape;309;p5">
              <a:extLst>
                <a:ext uri="{FF2B5EF4-FFF2-40B4-BE49-F238E27FC236}">
                  <a16:creationId xmlns:a16="http://schemas.microsoft.com/office/drawing/2014/main" id="{DB2ED7B7-A983-5FA1-DDD9-1054F695064F}"/>
                </a:ext>
              </a:extLst>
            </p:cNvPr>
            <p:cNvCxnSpPr>
              <a:cxnSpLocks/>
            </p:cNvCxnSpPr>
            <p:nvPr/>
          </p:nvCxnSpPr>
          <p:spPr>
            <a:xfrm>
              <a:off x="270174" y="4073031"/>
              <a:ext cx="4943176" cy="0"/>
            </a:xfrm>
            <a:prstGeom prst="straightConnector1">
              <a:avLst/>
            </a:prstGeom>
            <a:noFill/>
            <a:ln w="9525" cap="flat" cmpd="sng">
              <a:solidFill>
                <a:srgbClr val="002060"/>
              </a:solidFill>
              <a:prstDash val="solid"/>
              <a:round/>
              <a:headEnd type="none" w="sm" len="sm"/>
              <a:tailEnd type="none" w="sm" len="sm"/>
            </a:ln>
          </p:spPr>
        </p:cxnSp>
      </p:grpSp>
      <p:sp>
        <p:nvSpPr>
          <p:cNvPr id="21" name="Google Shape;313;p5">
            <a:extLst>
              <a:ext uri="{FF2B5EF4-FFF2-40B4-BE49-F238E27FC236}">
                <a16:creationId xmlns:a16="http://schemas.microsoft.com/office/drawing/2014/main" id="{24863A7F-B2E6-3183-0E7F-2C90A6923591}"/>
              </a:ext>
            </a:extLst>
          </p:cNvPr>
          <p:cNvSpPr/>
          <p:nvPr/>
        </p:nvSpPr>
        <p:spPr>
          <a:xfrm>
            <a:off x="209325" y="4897148"/>
            <a:ext cx="5707946" cy="1108629"/>
          </a:xfrm>
          <a:prstGeom prst="roundRect">
            <a:avLst>
              <a:gd name="adj" fmla="val 16667"/>
            </a:avLst>
          </a:prstGeom>
          <a:no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Garamond"/>
                <a:ea typeface="Garamond"/>
                <a:cs typeface="Garamond"/>
                <a:sym typeface="Garamond"/>
              </a:rPr>
              <a:t>≈</a:t>
            </a:r>
            <a:endParaRPr/>
          </a:p>
        </p:txBody>
      </p:sp>
      <p:sp>
        <p:nvSpPr>
          <p:cNvPr id="22" name="TextBox 21">
            <a:extLst>
              <a:ext uri="{FF2B5EF4-FFF2-40B4-BE49-F238E27FC236}">
                <a16:creationId xmlns:a16="http://schemas.microsoft.com/office/drawing/2014/main" id="{9EC2852B-7632-2D81-F0B6-764AF2CB40DE}"/>
              </a:ext>
            </a:extLst>
          </p:cNvPr>
          <p:cNvSpPr txBox="1"/>
          <p:nvPr/>
        </p:nvSpPr>
        <p:spPr>
          <a:xfrm>
            <a:off x="170111" y="5043656"/>
            <a:ext cx="5742126" cy="11384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ea typeface="+mn-lt"/>
                <a:cs typeface="+mn-lt"/>
              </a:rPr>
              <a:t>The global rare earth market is projected to reach $6.28 billion by 2030, growing at 8.6% CAGR. With increasing EV adoption, defense modernization, wind energy expansion, and AI data center buildout requiring high-performance cooling systems, demand for NdPr magnets continues to accelerate.</a:t>
            </a:r>
            <a:endParaRPr lang="en-US"/>
          </a:p>
          <a:p>
            <a:pPr algn="ctr"/>
            <a:endParaRPr lang="en-US"/>
          </a:p>
        </p:txBody>
      </p:sp>
      <p:sp>
        <p:nvSpPr>
          <p:cNvPr id="3" name="Google Shape;313;p5">
            <a:extLst>
              <a:ext uri="{FF2B5EF4-FFF2-40B4-BE49-F238E27FC236}">
                <a16:creationId xmlns:a16="http://schemas.microsoft.com/office/drawing/2014/main" id="{9EB39844-E811-073E-9CE1-1790BF06E406}"/>
              </a:ext>
            </a:extLst>
          </p:cNvPr>
          <p:cNvSpPr/>
          <p:nvPr/>
        </p:nvSpPr>
        <p:spPr>
          <a:xfrm>
            <a:off x="6305324" y="4907308"/>
            <a:ext cx="5687626" cy="1098469"/>
          </a:xfrm>
          <a:prstGeom prst="roundRect">
            <a:avLst>
              <a:gd name="adj" fmla="val 16667"/>
            </a:avLst>
          </a:prstGeom>
          <a:no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Garamond"/>
                <a:ea typeface="Garamond"/>
                <a:cs typeface="Garamond"/>
                <a:sym typeface="Garamond"/>
              </a:rPr>
              <a:t>≈</a:t>
            </a:r>
            <a:endParaRPr/>
          </a:p>
        </p:txBody>
      </p:sp>
      <p:sp>
        <p:nvSpPr>
          <p:cNvPr id="4" name="TextBox 3">
            <a:extLst>
              <a:ext uri="{FF2B5EF4-FFF2-40B4-BE49-F238E27FC236}">
                <a16:creationId xmlns:a16="http://schemas.microsoft.com/office/drawing/2014/main" id="{58090EE2-2678-68EF-6662-A466634E528F}"/>
              </a:ext>
            </a:extLst>
          </p:cNvPr>
          <p:cNvSpPr txBox="1"/>
          <p:nvPr/>
        </p:nvSpPr>
        <p:spPr>
          <a:xfrm>
            <a:off x="6286431" y="4931895"/>
            <a:ext cx="5691326" cy="18974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ea typeface="+mn-lt"/>
                <a:cs typeface="+mn-lt"/>
              </a:rPr>
              <a:t>The NdFeB magnets market was valued at $30.54 billion in 2024 and is projected to be $59.74 billion by 2034, growing at a CAGR of 6.94%. This near-doubling shows market growth attributed to the rising adoption of electric vehicles, wind energy systems, and high-efficiency motors that rely on NdFeB magnets for compact design and superior performance</a:t>
            </a:r>
            <a:endParaRPr lang="en-US"/>
          </a:p>
          <a:p>
            <a:pPr algn="ctr"/>
            <a:endParaRPr lang="en-US"/>
          </a:p>
          <a:p>
            <a:pPr algn="ctr"/>
            <a:endParaRPr lang="en-US"/>
          </a:p>
          <a:p>
            <a:pPr algn="ctr"/>
            <a:endParaRPr lang="en-US"/>
          </a:p>
        </p:txBody>
      </p:sp>
      <p:sp>
        <p:nvSpPr>
          <p:cNvPr id="8" name="Google Shape;522;p25">
            <a:extLst>
              <a:ext uri="{FF2B5EF4-FFF2-40B4-BE49-F238E27FC236}">
                <a16:creationId xmlns:a16="http://schemas.microsoft.com/office/drawing/2014/main" id="{95605C1B-DF1C-D39E-4480-7ADB79CB838A}"/>
              </a:ext>
            </a:extLst>
          </p:cNvPr>
          <p:cNvSpPr/>
          <p:nvPr/>
        </p:nvSpPr>
        <p:spPr>
          <a:xfrm>
            <a:off x="207991" y="696269"/>
            <a:ext cx="11777633" cy="348417"/>
          </a:xfrm>
          <a:prstGeom prst="rect">
            <a:avLst/>
          </a:prstGeom>
          <a:solidFill>
            <a:srgbClr val="002060"/>
          </a:solidFill>
          <a:ln w="9525"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r>
              <a:rPr lang="en-US" sz="1500" b="1">
                <a:solidFill>
                  <a:schemeClr val="bg1"/>
                </a:solidFill>
                <a:latin typeface="Garamond"/>
                <a:ea typeface="Garamond"/>
                <a:cs typeface="Garamond"/>
                <a:sym typeface="Garamond"/>
              </a:rPr>
              <a:t>Strategic minerals market accelerating demand across electrification and AI Infrastructure amid supply chain realignment</a:t>
            </a:r>
            <a:endParaRPr lang="en-US" sz="1500">
              <a:solidFill>
                <a:schemeClr val="bg1"/>
              </a:solidFill>
              <a:latin typeface="Garamond"/>
              <a:ea typeface="Garamond"/>
              <a:cs typeface="Garamond"/>
            </a:endParaRPr>
          </a:p>
        </p:txBody>
      </p:sp>
    </p:spTree>
    <p:extLst>
      <p:ext uri="{BB962C8B-B14F-4D97-AF65-F5344CB8AC3E}">
        <p14:creationId xmlns:p14="http://schemas.microsoft.com/office/powerpoint/2010/main" val="2255402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15"/>
          <p:cNvSpPr txBox="1">
            <a:spLocks noGrp="1"/>
          </p:cNvSpPr>
          <p:nvPr>
            <p:ph type="sldNum" idx="4294967295"/>
          </p:nvPr>
        </p:nvSpPr>
        <p:spPr>
          <a:xfrm>
            <a:off x="4705350" y="6469738"/>
            <a:ext cx="27813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1pPr>
            <a:lvl2pPr marL="0" marR="0" lvl="1"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2pPr>
            <a:lvl3pPr marL="0" marR="0" lvl="2"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3pPr>
            <a:lvl4pPr marL="0" marR="0" lvl="3"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4pPr>
            <a:lvl5pPr marL="0" marR="0" lvl="4"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5pPr>
            <a:lvl6pPr marL="0" marR="0" lvl="5"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6pPr>
            <a:lvl7pPr marL="0" marR="0" lvl="6"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7pPr>
            <a:lvl8pPr marL="0" marR="0" lvl="7"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8pPr>
            <a:lvl9pPr marL="0" marR="0" lvl="8" indent="0" algn="ctr" rtl="0">
              <a:lnSpc>
                <a:spcPct val="100000"/>
              </a:lnSpc>
              <a:spcBef>
                <a:spcPts val="0"/>
              </a:spcBef>
              <a:spcAft>
                <a:spcPts val="0"/>
              </a:spcAft>
              <a:buClr>
                <a:srgbClr val="000000"/>
              </a:buClr>
              <a:buSzPts val="1800"/>
              <a:buFont typeface="Arial"/>
              <a:buNone/>
              <a:defRPr sz="1400" b="0" i="0" u="none" strike="noStrike" cap="none">
                <a:solidFill>
                  <a:schemeClr val="lt1"/>
                </a:solidFill>
                <a:latin typeface="Garamond"/>
                <a:ea typeface="Garamond"/>
                <a:cs typeface="Garamond"/>
                <a:sym typeface="Garamond"/>
              </a:defRPr>
            </a:lvl9pPr>
          </a:lstStyle>
          <a:p>
            <a:pPr marL="0" lvl="0" indent="0" algn="ctr" rtl="0">
              <a:lnSpc>
                <a:spcPct val="100000"/>
              </a:lnSpc>
              <a:spcBef>
                <a:spcPts val="0"/>
              </a:spcBef>
              <a:spcAft>
                <a:spcPts val="0"/>
              </a:spcAft>
              <a:buSzPts val="1800"/>
              <a:buNone/>
            </a:pPr>
            <a:fld id="{00000000-1234-1234-1234-123412341234}" type="slidenum">
              <a:rPr lang="en-US" smtClean="0"/>
              <a:pPr marL="0" lvl="0" indent="0" algn="ctr" rtl="0">
                <a:lnSpc>
                  <a:spcPct val="100000"/>
                </a:lnSpc>
                <a:spcBef>
                  <a:spcPts val="0"/>
                </a:spcBef>
                <a:spcAft>
                  <a:spcPts val="0"/>
                </a:spcAft>
                <a:buSzPts val="1800"/>
                <a:buNone/>
              </a:pPr>
              <a:t>4</a:t>
            </a:fld>
            <a:endParaRPr/>
          </a:p>
        </p:txBody>
      </p:sp>
      <p:sp>
        <p:nvSpPr>
          <p:cNvPr id="308" name="Google Shape;308;p15"/>
          <p:cNvSpPr txBox="1"/>
          <p:nvPr/>
        </p:nvSpPr>
        <p:spPr>
          <a:xfrm>
            <a:off x="198120" y="707369"/>
            <a:ext cx="11795760" cy="307736"/>
          </a:xfrm>
          <a:prstGeom prst="rect">
            <a:avLst/>
          </a:prstGeom>
          <a:noFill/>
          <a:ln>
            <a:noFill/>
          </a:ln>
        </p:spPr>
        <p:txBody>
          <a:bodyPr spcFirstLastPara="1" wrap="square" lIns="45720" tIns="45720" rIns="0" bIns="0" anchor="ctr" anchorCtr="0">
            <a:noAutofit/>
          </a:bodyPr>
          <a:lstStyle>
            <a:defPPr marR="0" lvl="0" algn="l" rtl="0">
              <a:lnSpc>
                <a:spcPct val="100000"/>
              </a:lnSpc>
              <a:spcBef>
                <a:spcPts val="0"/>
              </a:spcBef>
              <a:spcAft>
                <a:spcPts val="0"/>
              </a:spcAft>
              <a:defRPr/>
            </a:defPPr>
            <a:lvl1pPr>
              <a:lnSpc>
                <a:spcPct val="90000"/>
              </a:lnSpc>
              <a:buClr>
                <a:srgbClr val="002060"/>
              </a:buClr>
              <a:buSzPts val="2800"/>
              <a:buFont typeface="Verdana"/>
              <a:buNone/>
              <a:defRPr sz="1500" b="1" i="1">
                <a:solidFill>
                  <a:srgbClr val="002060"/>
                </a:solidFill>
                <a:latin typeface="Garamond"/>
                <a:ea typeface="Verdana"/>
                <a:cs typeface="Verdana"/>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US"/>
              <a:t>Rare Earths company poised for strong performance, with favorable market demand and exclusive client partnerships.</a:t>
            </a:r>
          </a:p>
        </p:txBody>
      </p:sp>
      <p:sp>
        <p:nvSpPr>
          <p:cNvPr id="309" name="Google Shape;309;p15"/>
          <p:cNvSpPr/>
          <p:nvPr/>
        </p:nvSpPr>
        <p:spPr>
          <a:xfrm>
            <a:off x="198120" y="1143692"/>
            <a:ext cx="2062480" cy="1663700"/>
          </a:xfrm>
          <a:prstGeom prst="rect">
            <a:avLst/>
          </a:prstGeom>
          <a:solidFill>
            <a:srgbClr val="002060"/>
          </a:solidFill>
          <a:ln>
            <a:noFill/>
          </a:ln>
        </p:spPr>
        <p:txBody>
          <a:bodyPr spcFirstLastPara="1" wrap="square" lIns="91425" tIns="45700" rIns="91425" bIns="45700" anchor="ctr" anchorCtr="0">
            <a:noAutofit/>
          </a:bodyPr>
          <a:lstStyle/>
          <a:p>
            <a:pPr algn="ctr"/>
            <a:r>
              <a:rPr lang="en-US" sz="1600" b="1">
                <a:solidFill>
                  <a:schemeClr val="lt1"/>
                </a:solidFill>
                <a:latin typeface="Garamond"/>
                <a:sym typeface="Garamond"/>
              </a:rPr>
              <a:t>Structural NdPr Demand Growth</a:t>
            </a:r>
            <a:endParaRPr lang="en-US">
              <a:solidFill>
                <a:schemeClr val="lt1"/>
              </a:solidFill>
            </a:endParaRPr>
          </a:p>
        </p:txBody>
      </p:sp>
      <p:sp>
        <p:nvSpPr>
          <p:cNvPr id="310" name="Google Shape;310;p15"/>
          <p:cNvSpPr/>
          <p:nvPr/>
        </p:nvSpPr>
        <p:spPr>
          <a:xfrm>
            <a:off x="198120" y="2925980"/>
            <a:ext cx="2062480" cy="1663700"/>
          </a:xfrm>
          <a:prstGeom prst="rect">
            <a:avLst/>
          </a:prstGeom>
          <a:solidFill>
            <a:srgbClr val="002060"/>
          </a:solidFill>
          <a:ln>
            <a:noFill/>
          </a:ln>
        </p:spPr>
        <p:txBody>
          <a:bodyPr spcFirstLastPara="1" wrap="square" lIns="91425" tIns="45700" rIns="91425" bIns="45700" anchor="ctr" anchorCtr="0">
            <a:noAutofit/>
          </a:bodyPr>
          <a:lstStyle/>
          <a:p>
            <a:pPr algn="ctr"/>
            <a:r>
              <a:rPr lang="en-US" sz="1600" b="1">
                <a:solidFill>
                  <a:schemeClr val="lt1"/>
                </a:solidFill>
                <a:latin typeface="Garamond"/>
                <a:sym typeface="Garamond"/>
              </a:rPr>
              <a:t>Policy + Contracts: Downside Protection</a:t>
            </a:r>
            <a:endParaRPr lang="en-US">
              <a:solidFill>
                <a:schemeClr val="lt1"/>
              </a:solidFill>
            </a:endParaRPr>
          </a:p>
        </p:txBody>
      </p:sp>
      <p:sp>
        <p:nvSpPr>
          <p:cNvPr id="311" name="Google Shape;311;p15"/>
          <p:cNvSpPr/>
          <p:nvPr/>
        </p:nvSpPr>
        <p:spPr>
          <a:xfrm>
            <a:off x="198120" y="4708268"/>
            <a:ext cx="2062480" cy="1663700"/>
          </a:xfrm>
          <a:prstGeom prst="rect">
            <a:avLst/>
          </a:prstGeom>
          <a:solidFill>
            <a:srgbClr val="002060"/>
          </a:solidFill>
          <a:ln>
            <a:noFill/>
          </a:ln>
        </p:spPr>
        <p:txBody>
          <a:bodyPr spcFirstLastPara="1" wrap="square" lIns="91425" tIns="45700" rIns="91425" bIns="45700" anchor="ctr" anchorCtr="0">
            <a:noAutofit/>
          </a:bodyPr>
          <a:lstStyle/>
          <a:p>
            <a:pPr algn="ctr"/>
            <a:r>
              <a:rPr lang="en-US" sz="1600" b="1">
                <a:solidFill>
                  <a:schemeClr val="lt1"/>
                </a:solidFill>
                <a:latin typeface="Garamond"/>
                <a:sym typeface="Garamond"/>
              </a:rPr>
              <a:t>Vertical Integration Towards Margin Expansion</a:t>
            </a:r>
            <a:endParaRPr lang="en-US">
              <a:solidFill>
                <a:schemeClr val="lt1"/>
              </a:solidFill>
            </a:endParaRPr>
          </a:p>
        </p:txBody>
      </p:sp>
      <p:sp>
        <p:nvSpPr>
          <p:cNvPr id="313" name="Google Shape;313;p15"/>
          <p:cNvSpPr/>
          <p:nvPr/>
        </p:nvSpPr>
        <p:spPr>
          <a:xfrm>
            <a:off x="2433319" y="2926672"/>
            <a:ext cx="6215381" cy="1663700"/>
          </a:xfrm>
          <a:prstGeom prst="rect">
            <a:avLst/>
          </a:prstGeom>
          <a:solidFill>
            <a:srgbClr val="D3EEFF"/>
          </a:solidFill>
          <a:ln>
            <a:noFill/>
          </a:ln>
        </p:spPr>
        <p:txBody>
          <a:bodyPr spcFirstLastPara="1" wrap="square" lIns="91425" tIns="45700" rIns="91425" bIns="45700" anchor="ctr" anchorCtr="0">
            <a:noAutofit/>
          </a:bodyPr>
          <a:lstStyle/>
          <a:p>
            <a:pPr marL="285750" indent="-285750">
              <a:buClr>
                <a:srgbClr val="000000"/>
              </a:buClr>
              <a:buSzPts val="1400"/>
              <a:buFont typeface="Arial"/>
              <a:buChar char="•"/>
            </a:pPr>
            <a:r>
              <a:rPr lang="en-US" sz="1400">
                <a:latin typeface="Garamond"/>
              </a:rPr>
              <a:t>MP operates with a $110/kg NdPr Price Protection Agreement that guarantees high margins despite predatory pricing by China. </a:t>
            </a:r>
          </a:p>
          <a:p>
            <a:pPr marL="285750" indent="-285750">
              <a:buClr>
                <a:srgbClr val="000000"/>
              </a:buClr>
              <a:buSzPts val="1400"/>
              <a:buFont typeface="Arial"/>
              <a:buChar char="•"/>
            </a:pPr>
            <a:r>
              <a:rPr lang="en-US" sz="1400">
                <a:latin typeface="Garamond"/>
              </a:rPr>
              <a:t>Federal law prohibits the DoD from obtaining magnets from China. As the only end-to-end domestic producer, MP Materials holds a de facto monopoly over the U.S. defense industrial base's magnet requirements.</a:t>
            </a:r>
            <a:endParaRPr lang="en-US"/>
          </a:p>
          <a:p>
            <a:pPr marL="285750" indent="-285750">
              <a:buClr>
                <a:srgbClr val="000000"/>
              </a:buClr>
              <a:buSzPts val="1400"/>
              <a:buFont typeface="Arial"/>
              <a:buChar char="•"/>
            </a:pPr>
            <a:r>
              <a:rPr lang="en-US" sz="1400">
                <a:latin typeface="Garamond"/>
              </a:rPr>
              <a:t>The US government is MP's largest strategic partner with the DoD taking a $400M equity stake. Backing by National Security provides a lower cost of capital and support not available by any peer. </a:t>
            </a:r>
          </a:p>
        </p:txBody>
      </p:sp>
      <p:sp>
        <p:nvSpPr>
          <p:cNvPr id="314" name="Google Shape;314;p15"/>
          <p:cNvSpPr/>
          <p:nvPr/>
        </p:nvSpPr>
        <p:spPr>
          <a:xfrm>
            <a:off x="2433319" y="4708268"/>
            <a:ext cx="6215381" cy="1663700"/>
          </a:xfrm>
          <a:prstGeom prst="rect">
            <a:avLst/>
          </a:prstGeom>
          <a:solidFill>
            <a:srgbClr val="D3EEFF"/>
          </a:solidFill>
          <a:ln>
            <a:noFill/>
          </a:ln>
        </p:spPr>
        <p:txBody>
          <a:bodyPr spcFirstLastPara="1" wrap="square" lIns="91425" tIns="45700" rIns="91425" bIns="45700" anchor="ctr" anchorCtr="0">
            <a:noAutofit/>
          </a:bodyPr>
          <a:lstStyle/>
          <a:p>
            <a:pPr marL="285750" marR="0" lvl="0" indent="-285750" rtl="0">
              <a:lnSpc>
                <a:spcPct val="100000"/>
              </a:lnSpc>
              <a:spcBef>
                <a:spcPts val="0"/>
              </a:spcBef>
              <a:spcAft>
                <a:spcPts val="0"/>
              </a:spcAft>
              <a:buClr>
                <a:srgbClr val="000000"/>
              </a:buClr>
              <a:buSzPts val="1400"/>
              <a:buFont typeface="Arial"/>
              <a:buChar char="•"/>
            </a:pPr>
            <a:r>
              <a:rPr lang="en-US" sz="1400">
                <a:solidFill>
                  <a:srgbClr val="000000"/>
                </a:solidFill>
                <a:latin typeface="Garamond"/>
                <a:ea typeface="Garamond"/>
                <a:cs typeface="Garamond"/>
                <a:sym typeface="Garamond"/>
              </a:rPr>
              <a:t>Established monopoly on US rare earth mining; ownership of 15% of global market.</a:t>
            </a:r>
            <a:endParaRPr lang="en-US" sz="1400">
              <a:solidFill>
                <a:srgbClr val="000000"/>
              </a:solidFill>
              <a:latin typeface="Garamond"/>
              <a:ea typeface="Garamond"/>
              <a:cs typeface="Garamond"/>
            </a:endParaRPr>
          </a:p>
          <a:p>
            <a:pPr marL="285750" lvl="0" indent="-285750">
              <a:buClr>
                <a:srgbClr val="000000"/>
              </a:buClr>
              <a:buSzPts val="1400"/>
              <a:buFont typeface="Arial"/>
              <a:buChar char="•"/>
            </a:pPr>
            <a:r>
              <a:rPr lang="en-US" sz="1400" err="1">
                <a:solidFill>
                  <a:srgbClr val="000000"/>
                </a:solidFill>
                <a:latin typeface="Garamond"/>
                <a:ea typeface="Garamond"/>
                <a:cs typeface="Garamond"/>
                <a:sym typeface="Garamond"/>
              </a:rPr>
              <a:t>NdPr</a:t>
            </a:r>
            <a:r>
              <a:rPr lang="en-US" sz="1400">
                <a:solidFill>
                  <a:srgbClr val="000000"/>
                </a:solidFill>
                <a:latin typeface="Garamond"/>
                <a:ea typeface="Garamond"/>
                <a:cs typeface="Garamond"/>
                <a:sym typeface="Garamond"/>
              </a:rPr>
              <a:t> production increased by over 101% from 2024 to 2025 and magnet production is being scaled to 10,000+ MT by 2030.</a:t>
            </a:r>
          </a:p>
          <a:p>
            <a:pPr marL="285750" lvl="0" indent="-285750">
              <a:buClr>
                <a:srgbClr val="000000"/>
              </a:buClr>
              <a:buSzPts val="1400"/>
              <a:buFont typeface="Arial"/>
              <a:buChar char="•"/>
            </a:pPr>
            <a:r>
              <a:rPr lang="en-US" sz="1400">
                <a:solidFill>
                  <a:srgbClr val="000000"/>
                </a:solidFill>
                <a:latin typeface="Garamond"/>
                <a:ea typeface="Garamond"/>
                <a:cs typeface="Garamond"/>
                <a:sym typeface="Garamond"/>
              </a:rPr>
              <a:t>MP is creating a totally self-sufficient supply chain that creates unmatched pricing power and will be challenging for domestic competitors to match.</a:t>
            </a:r>
            <a:endParaRPr lang="en-US" sz="1400">
              <a:solidFill>
                <a:srgbClr val="000000"/>
              </a:solidFill>
              <a:latin typeface="Garamond"/>
              <a:ea typeface="Garamond"/>
              <a:cs typeface="Garamond"/>
            </a:endParaRPr>
          </a:p>
          <a:p>
            <a:pPr marL="285750" marR="0" lvl="0" indent="-285750" rtl="0">
              <a:lnSpc>
                <a:spcPct val="100000"/>
              </a:lnSpc>
              <a:spcBef>
                <a:spcPts val="0"/>
              </a:spcBef>
              <a:spcAft>
                <a:spcPts val="0"/>
              </a:spcAft>
              <a:buClr>
                <a:srgbClr val="000000"/>
              </a:buClr>
              <a:buSzPts val="1400"/>
              <a:buFont typeface="Arial"/>
              <a:buChar char="•"/>
            </a:pPr>
            <a:endParaRPr lang="en-US" sz="1400" i="0" u="none" strike="noStrike" cap="none">
              <a:solidFill>
                <a:srgbClr val="000000"/>
              </a:solidFill>
              <a:latin typeface="Garamond"/>
              <a:ea typeface="Garamond"/>
              <a:cs typeface="Garamond"/>
            </a:endParaRPr>
          </a:p>
        </p:txBody>
      </p:sp>
      <p:sp>
        <p:nvSpPr>
          <p:cNvPr id="315" name="Google Shape;315;p15"/>
          <p:cNvSpPr/>
          <p:nvPr/>
        </p:nvSpPr>
        <p:spPr>
          <a:xfrm>
            <a:off x="8821420" y="1154101"/>
            <a:ext cx="3172460" cy="1653291"/>
          </a:xfrm>
          <a:prstGeom prst="rect">
            <a:avLst/>
          </a:prstGeom>
          <a:solidFill>
            <a:srgbClr val="D9E5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600" b="1" i="0" u="none" strike="noStrike" cap="none">
                <a:solidFill>
                  <a:srgbClr val="000000"/>
                </a:solidFill>
                <a:latin typeface="Garamond"/>
                <a:ea typeface="Garamond"/>
                <a:cs typeface="Garamond"/>
                <a:sym typeface="Garamond"/>
              </a:rPr>
              <a:t>Current Price: $</a:t>
            </a:r>
            <a:r>
              <a:rPr lang="en-US" sz="1600" b="1">
                <a:solidFill>
                  <a:srgbClr val="000000"/>
                </a:solidFill>
                <a:latin typeface="Garamond"/>
                <a:ea typeface="Garamond"/>
                <a:cs typeface="Garamond"/>
                <a:sym typeface="Garamond"/>
              </a:rPr>
              <a:t>60.99</a:t>
            </a:r>
            <a:endParaRPr/>
          </a:p>
          <a:p>
            <a:pPr marL="0" marR="0" lvl="0" indent="0" algn="ctr" rtl="0">
              <a:lnSpc>
                <a:spcPct val="100000"/>
              </a:lnSpc>
              <a:spcBef>
                <a:spcPts val="0"/>
              </a:spcBef>
              <a:spcAft>
                <a:spcPts val="0"/>
              </a:spcAft>
              <a:buNone/>
            </a:pPr>
            <a:r>
              <a:rPr lang="en-US" sz="1600" b="1" i="0" u="none" strike="noStrike" cap="none">
                <a:solidFill>
                  <a:srgbClr val="000000"/>
                </a:solidFill>
                <a:latin typeface="Garamond"/>
                <a:ea typeface="Garamond"/>
                <a:cs typeface="Garamond"/>
                <a:sym typeface="Garamond"/>
              </a:rPr>
              <a:t>Price Target: $</a:t>
            </a:r>
            <a:r>
              <a:rPr lang="en-US" sz="1600" b="1">
                <a:solidFill>
                  <a:srgbClr val="000000"/>
                </a:solidFill>
                <a:latin typeface="Garamond"/>
                <a:ea typeface="Garamond"/>
                <a:cs typeface="Garamond"/>
                <a:sym typeface="Garamond"/>
              </a:rPr>
              <a:t>71.80</a:t>
            </a:r>
            <a:endParaRPr lang="en-US" sz="1600" b="1">
              <a:latin typeface="Garamond"/>
            </a:endParaRPr>
          </a:p>
          <a:p>
            <a:pPr marL="0" marR="0" lvl="0" indent="0" algn="ctr" rtl="0">
              <a:lnSpc>
                <a:spcPct val="100000"/>
              </a:lnSpc>
              <a:spcBef>
                <a:spcPts val="0"/>
              </a:spcBef>
              <a:spcAft>
                <a:spcPts val="0"/>
              </a:spcAft>
              <a:buNone/>
            </a:pPr>
            <a:endParaRPr sz="1600" b="1" i="0" u="none" strike="noStrike" cap="none">
              <a:solidFill>
                <a:srgbClr val="000000"/>
              </a:solidFill>
              <a:latin typeface="Garamond"/>
              <a:ea typeface="Garamond"/>
              <a:cs typeface="Garamond"/>
              <a:sym typeface="Garamond"/>
            </a:endParaRPr>
          </a:p>
          <a:p>
            <a:pPr marL="0" marR="0" lvl="0" indent="0" algn="ctr" rtl="0">
              <a:lnSpc>
                <a:spcPct val="100000"/>
              </a:lnSpc>
              <a:spcBef>
                <a:spcPts val="0"/>
              </a:spcBef>
              <a:spcAft>
                <a:spcPts val="0"/>
              </a:spcAft>
              <a:buNone/>
            </a:pPr>
            <a:r>
              <a:rPr lang="en-US" sz="1600" b="1" i="0" u="none" strike="noStrike" cap="none">
                <a:solidFill>
                  <a:srgbClr val="000000"/>
                </a:solidFill>
                <a:latin typeface="Garamond"/>
                <a:ea typeface="Garamond"/>
                <a:cs typeface="Garamond"/>
                <a:sym typeface="Garamond"/>
              </a:rPr>
              <a:t>Implied Upside: </a:t>
            </a:r>
            <a:r>
              <a:rPr lang="en-US" sz="1600" b="1">
                <a:solidFill>
                  <a:srgbClr val="00B050"/>
                </a:solidFill>
                <a:latin typeface="Garamond"/>
                <a:ea typeface="Garamond"/>
                <a:cs typeface="Garamond"/>
                <a:sym typeface="Garamond"/>
              </a:rPr>
              <a:t>17.7</a:t>
            </a:r>
            <a:r>
              <a:rPr lang="en-US" sz="1600" b="1" i="0" u="none" strike="noStrike" cap="none">
                <a:solidFill>
                  <a:srgbClr val="00B050"/>
                </a:solidFill>
                <a:latin typeface="Garamond"/>
                <a:ea typeface="Garamond"/>
                <a:cs typeface="Garamond"/>
                <a:sym typeface="Garamond"/>
              </a:rPr>
              <a:t>%</a:t>
            </a:r>
            <a:endParaRPr>
              <a:solidFill>
                <a:srgbClr val="00B050"/>
              </a:solidFill>
            </a:endParaRPr>
          </a:p>
          <a:p>
            <a:pPr marL="0" marR="0" lvl="0" indent="0" algn="ctr" rtl="0">
              <a:lnSpc>
                <a:spcPct val="100000"/>
              </a:lnSpc>
              <a:spcBef>
                <a:spcPts val="0"/>
              </a:spcBef>
              <a:spcAft>
                <a:spcPts val="0"/>
              </a:spcAft>
              <a:buNone/>
            </a:pPr>
            <a:r>
              <a:rPr lang="en-US" sz="1600" b="1" i="0" u="none" strike="noStrike" cap="none">
                <a:solidFill>
                  <a:srgbClr val="000000"/>
                </a:solidFill>
                <a:latin typeface="Garamond"/>
                <a:ea typeface="Garamond"/>
                <a:cs typeface="Garamond"/>
                <a:sym typeface="Garamond"/>
              </a:rPr>
              <a:t>Exit EBITDA Multiple: </a:t>
            </a:r>
            <a:r>
              <a:rPr lang="en-US" sz="1600" b="1">
                <a:latin typeface="Garamond"/>
                <a:ea typeface="Garamond"/>
                <a:cs typeface="Garamond"/>
                <a:sym typeface="Garamond"/>
              </a:rPr>
              <a:t>11.7x</a:t>
            </a:r>
            <a:endParaRPr sz="1600" b="1" i="0" u="none" strike="noStrike" cap="none">
              <a:solidFill>
                <a:srgbClr val="00B050"/>
              </a:solidFill>
              <a:latin typeface="Garamond"/>
              <a:ea typeface="Garamond"/>
              <a:cs typeface="Garamond"/>
              <a:sym typeface="Garamond"/>
            </a:endParaRPr>
          </a:p>
        </p:txBody>
      </p:sp>
      <p:sp>
        <p:nvSpPr>
          <p:cNvPr id="2" name="Google Shape;365;p15">
            <a:extLst>
              <a:ext uri="{FF2B5EF4-FFF2-40B4-BE49-F238E27FC236}">
                <a16:creationId xmlns:a16="http://schemas.microsoft.com/office/drawing/2014/main" id="{FDF736DD-9440-C1CB-686B-7B90AFED6D5B}"/>
              </a:ext>
            </a:extLst>
          </p:cNvPr>
          <p:cNvSpPr/>
          <p:nvPr/>
        </p:nvSpPr>
        <p:spPr>
          <a:xfrm>
            <a:off x="8821419" y="2931185"/>
            <a:ext cx="3172460" cy="3440783"/>
          </a:xfrm>
          <a:prstGeom prst="rect">
            <a:avLst/>
          </a:prstGeom>
          <a:solidFill>
            <a:srgbClr val="D9E5F8"/>
          </a:solidFill>
          <a:ln>
            <a:noFill/>
          </a:ln>
        </p:spPr>
        <p:txBody>
          <a:bodyPr spcFirstLastPara="1" wrap="square" lIns="91425" tIns="45700" rIns="91425" bIns="45700" anchor="ctr" anchorCtr="0">
            <a:noAutofit/>
          </a:bodyPr>
          <a:lstStyle/>
          <a:p>
            <a:pPr algn="ctr"/>
            <a:r>
              <a:rPr lang="en-US" b="1">
                <a:solidFill>
                  <a:srgbClr val="000000"/>
                </a:solidFill>
                <a:latin typeface="Garamond"/>
              </a:rPr>
              <a:t>DCF GG: $69.4</a:t>
            </a:r>
          </a:p>
          <a:p>
            <a:pPr algn="ctr"/>
            <a:r>
              <a:rPr lang="en-US" b="1">
                <a:solidFill>
                  <a:srgbClr val="000000"/>
                </a:solidFill>
                <a:latin typeface="Garamond"/>
              </a:rPr>
              <a:t>DCF Exit: $71.8</a:t>
            </a:r>
          </a:p>
          <a:p>
            <a:pPr algn="ctr"/>
            <a:r>
              <a:rPr lang="en-US" b="1">
                <a:solidFill>
                  <a:srgbClr val="000000"/>
                </a:solidFill>
                <a:latin typeface="Garamond"/>
              </a:rPr>
              <a:t>DCF Exit Multiple: 11.7x</a:t>
            </a:r>
          </a:p>
          <a:p>
            <a:pPr algn="ctr"/>
            <a:r>
              <a:rPr lang="en-US" b="1">
                <a:solidFill>
                  <a:srgbClr val="000000"/>
                </a:solidFill>
                <a:latin typeface="Garamond"/>
              </a:rPr>
              <a:t>Comps EBITDA: ($6.9)</a:t>
            </a:r>
          </a:p>
          <a:p>
            <a:pPr algn="ctr"/>
            <a:r>
              <a:rPr lang="en-US" sz="1800" b="1" i="0" u="none" strike="noStrike">
                <a:solidFill>
                  <a:srgbClr val="000000"/>
                </a:solidFill>
                <a:effectLst/>
                <a:latin typeface="Garamond"/>
              </a:rPr>
              <a:t>Comps EBIT: </a:t>
            </a:r>
            <a:r>
              <a:rPr lang="en-US" b="1">
                <a:solidFill>
                  <a:srgbClr val="000000"/>
                </a:solidFill>
                <a:latin typeface="Garamond"/>
              </a:rPr>
              <a:t>($20.0)</a:t>
            </a:r>
            <a:endParaRPr lang="en-US" sz="2000"/>
          </a:p>
        </p:txBody>
      </p:sp>
      <p:sp>
        <p:nvSpPr>
          <p:cNvPr id="3" name="Google Shape;303;p5">
            <a:extLst>
              <a:ext uri="{FF2B5EF4-FFF2-40B4-BE49-F238E27FC236}">
                <a16:creationId xmlns:a16="http://schemas.microsoft.com/office/drawing/2014/main" id="{2BE614AB-A963-9CDB-096C-FA040004CE8D}"/>
              </a:ext>
            </a:extLst>
          </p:cNvPr>
          <p:cNvSpPr txBox="1">
            <a:spLocks/>
          </p:cNvSpPr>
          <p:nvPr/>
        </p:nvSpPr>
        <p:spPr>
          <a:xfrm>
            <a:off x="4705350" y="6505836"/>
            <a:ext cx="27813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RPr lang="en-US"/>
            </a:defPPr>
            <a:lvl1pPr marL="0" marR="0" lvl="0" indent="0" algn="ctr" defTabSz="914400" rtl="0" eaLnBrk="1" latinLnBrk="0" hangingPunct="1">
              <a:lnSpc>
                <a:spcPct val="100000"/>
              </a:lnSpc>
              <a:spcBef>
                <a:spcPts val="0"/>
              </a:spcBef>
              <a:spcAft>
                <a:spcPts val="0"/>
              </a:spcAft>
              <a:buClr>
                <a:srgbClr val="000000"/>
              </a:buClr>
              <a:buSzPts val="1800"/>
              <a:buFont typeface="Arial"/>
              <a:buNone/>
              <a:defRPr sz="1400" b="0" i="0" u="none" strike="noStrike" kern="1200" cap="none">
                <a:solidFill>
                  <a:schemeClr val="lt1"/>
                </a:solidFill>
                <a:latin typeface="Garamond"/>
                <a:ea typeface="Garamond"/>
                <a:cs typeface="Garamond"/>
                <a:sym typeface="Garamond"/>
              </a:defRPr>
            </a:lvl1pPr>
            <a:lvl2pPr marL="0" marR="0" lvl="1" indent="0" algn="ctr" defTabSz="914400" rtl="0" eaLnBrk="1" latinLnBrk="0" hangingPunct="1">
              <a:lnSpc>
                <a:spcPct val="100000"/>
              </a:lnSpc>
              <a:spcBef>
                <a:spcPts val="0"/>
              </a:spcBef>
              <a:spcAft>
                <a:spcPts val="0"/>
              </a:spcAft>
              <a:buClr>
                <a:srgbClr val="000000"/>
              </a:buClr>
              <a:buSzPts val="1800"/>
              <a:buFont typeface="Arial"/>
              <a:buNone/>
              <a:defRPr sz="1400" b="0" i="0" u="none" strike="noStrike" kern="1200" cap="none">
                <a:solidFill>
                  <a:schemeClr val="lt1"/>
                </a:solidFill>
                <a:latin typeface="Garamond"/>
                <a:ea typeface="Garamond"/>
                <a:cs typeface="Garamond"/>
                <a:sym typeface="Garamond"/>
              </a:defRPr>
            </a:lvl2pPr>
            <a:lvl3pPr marL="0" marR="0" lvl="2" indent="0" algn="ctr" defTabSz="914400" rtl="0" eaLnBrk="1" latinLnBrk="0" hangingPunct="1">
              <a:lnSpc>
                <a:spcPct val="100000"/>
              </a:lnSpc>
              <a:spcBef>
                <a:spcPts val="0"/>
              </a:spcBef>
              <a:spcAft>
                <a:spcPts val="0"/>
              </a:spcAft>
              <a:buClr>
                <a:srgbClr val="000000"/>
              </a:buClr>
              <a:buSzPts val="1800"/>
              <a:buFont typeface="Arial"/>
              <a:buNone/>
              <a:defRPr sz="1400" b="0" i="0" u="none" strike="noStrike" kern="1200" cap="none">
                <a:solidFill>
                  <a:schemeClr val="lt1"/>
                </a:solidFill>
                <a:latin typeface="Garamond"/>
                <a:ea typeface="Garamond"/>
                <a:cs typeface="Garamond"/>
                <a:sym typeface="Garamond"/>
              </a:defRPr>
            </a:lvl3pPr>
            <a:lvl4pPr marL="0" marR="0" lvl="3" indent="0" algn="ctr" defTabSz="914400" rtl="0" eaLnBrk="1" latinLnBrk="0" hangingPunct="1">
              <a:lnSpc>
                <a:spcPct val="100000"/>
              </a:lnSpc>
              <a:spcBef>
                <a:spcPts val="0"/>
              </a:spcBef>
              <a:spcAft>
                <a:spcPts val="0"/>
              </a:spcAft>
              <a:buClr>
                <a:srgbClr val="000000"/>
              </a:buClr>
              <a:buSzPts val="1800"/>
              <a:buFont typeface="Arial"/>
              <a:buNone/>
              <a:defRPr sz="1400" b="0" i="0" u="none" strike="noStrike" kern="1200" cap="none">
                <a:solidFill>
                  <a:schemeClr val="lt1"/>
                </a:solidFill>
                <a:latin typeface="Garamond"/>
                <a:ea typeface="Garamond"/>
                <a:cs typeface="Garamond"/>
                <a:sym typeface="Garamond"/>
              </a:defRPr>
            </a:lvl4pPr>
            <a:lvl5pPr marL="0" marR="0" lvl="4" indent="0" algn="ctr" defTabSz="914400" rtl="0" eaLnBrk="1" latinLnBrk="0" hangingPunct="1">
              <a:lnSpc>
                <a:spcPct val="100000"/>
              </a:lnSpc>
              <a:spcBef>
                <a:spcPts val="0"/>
              </a:spcBef>
              <a:spcAft>
                <a:spcPts val="0"/>
              </a:spcAft>
              <a:buClr>
                <a:srgbClr val="000000"/>
              </a:buClr>
              <a:buSzPts val="1800"/>
              <a:buFont typeface="Arial"/>
              <a:buNone/>
              <a:defRPr sz="1400" b="0" i="0" u="none" strike="noStrike" kern="1200" cap="none">
                <a:solidFill>
                  <a:schemeClr val="lt1"/>
                </a:solidFill>
                <a:latin typeface="Garamond"/>
                <a:ea typeface="Garamond"/>
                <a:cs typeface="Garamond"/>
                <a:sym typeface="Garamond"/>
              </a:defRPr>
            </a:lvl5pPr>
            <a:lvl6pPr marL="0" marR="0" lvl="5" indent="0" algn="ctr" defTabSz="914400" rtl="0" eaLnBrk="1" latinLnBrk="0" hangingPunct="1">
              <a:lnSpc>
                <a:spcPct val="100000"/>
              </a:lnSpc>
              <a:spcBef>
                <a:spcPts val="0"/>
              </a:spcBef>
              <a:spcAft>
                <a:spcPts val="0"/>
              </a:spcAft>
              <a:buClr>
                <a:srgbClr val="000000"/>
              </a:buClr>
              <a:buSzPts val="1800"/>
              <a:buFont typeface="Arial"/>
              <a:buNone/>
              <a:defRPr sz="1400" b="0" i="0" u="none" strike="noStrike" kern="1200" cap="none">
                <a:solidFill>
                  <a:schemeClr val="lt1"/>
                </a:solidFill>
                <a:latin typeface="Garamond"/>
                <a:ea typeface="Garamond"/>
                <a:cs typeface="Garamond"/>
                <a:sym typeface="Garamond"/>
              </a:defRPr>
            </a:lvl6pPr>
            <a:lvl7pPr marL="0" marR="0" lvl="6" indent="0" algn="ctr" defTabSz="914400" rtl="0" eaLnBrk="1" latinLnBrk="0" hangingPunct="1">
              <a:lnSpc>
                <a:spcPct val="100000"/>
              </a:lnSpc>
              <a:spcBef>
                <a:spcPts val="0"/>
              </a:spcBef>
              <a:spcAft>
                <a:spcPts val="0"/>
              </a:spcAft>
              <a:buClr>
                <a:srgbClr val="000000"/>
              </a:buClr>
              <a:buSzPts val="1800"/>
              <a:buFont typeface="Arial"/>
              <a:buNone/>
              <a:defRPr sz="1400" b="0" i="0" u="none" strike="noStrike" kern="1200" cap="none">
                <a:solidFill>
                  <a:schemeClr val="lt1"/>
                </a:solidFill>
                <a:latin typeface="Garamond"/>
                <a:ea typeface="Garamond"/>
                <a:cs typeface="Garamond"/>
                <a:sym typeface="Garamond"/>
              </a:defRPr>
            </a:lvl7pPr>
            <a:lvl8pPr marL="0" marR="0" lvl="7" indent="0" algn="ctr" defTabSz="914400" rtl="0" eaLnBrk="1" latinLnBrk="0" hangingPunct="1">
              <a:lnSpc>
                <a:spcPct val="100000"/>
              </a:lnSpc>
              <a:spcBef>
                <a:spcPts val="0"/>
              </a:spcBef>
              <a:spcAft>
                <a:spcPts val="0"/>
              </a:spcAft>
              <a:buClr>
                <a:srgbClr val="000000"/>
              </a:buClr>
              <a:buSzPts val="1800"/>
              <a:buFont typeface="Arial"/>
              <a:buNone/>
              <a:defRPr sz="1400" b="0" i="0" u="none" strike="noStrike" kern="1200" cap="none">
                <a:solidFill>
                  <a:schemeClr val="lt1"/>
                </a:solidFill>
                <a:latin typeface="Garamond"/>
                <a:ea typeface="Garamond"/>
                <a:cs typeface="Garamond"/>
                <a:sym typeface="Garamond"/>
              </a:defRPr>
            </a:lvl8pPr>
            <a:lvl9pPr marL="0" marR="0" lvl="8" indent="0" algn="ctr" defTabSz="914400" rtl="0" eaLnBrk="1" latinLnBrk="0" hangingPunct="1">
              <a:lnSpc>
                <a:spcPct val="100000"/>
              </a:lnSpc>
              <a:spcBef>
                <a:spcPts val="0"/>
              </a:spcBef>
              <a:spcAft>
                <a:spcPts val="0"/>
              </a:spcAft>
              <a:buClr>
                <a:srgbClr val="000000"/>
              </a:buClr>
              <a:buSzPts val="1800"/>
              <a:buFont typeface="Arial"/>
              <a:buNone/>
              <a:defRPr sz="1400" b="0" i="0" u="none" strike="noStrike" kern="1200" cap="none">
                <a:solidFill>
                  <a:schemeClr val="lt1"/>
                </a:solidFill>
                <a:latin typeface="Garamond"/>
                <a:ea typeface="Garamond"/>
                <a:cs typeface="Garamond"/>
                <a:sym typeface="Garamond"/>
              </a:defRPr>
            </a:lvl9pPr>
          </a:lstStyle>
          <a:p>
            <a:fld id="{00000000-1234-1234-1234-123412341234}" type="slidenum">
              <a:rPr lang="en-US" smtClean="0">
                <a:solidFill>
                  <a:schemeClr val="tx2">
                    <a:lumMod val="90000"/>
                    <a:lumOff val="10000"/>
                  </a:schemeClr>
                </a:solidFill>
              </a:rPr>
              <a:pPr/>
              <a:t>4</a:t>
            </a:fld>
            <a:endParaRPr lang="en-US">
              <a:solidFill>
                <a:schemeClr val="tx2">
                  <a:lumMod val="90000"/>
                  <a:lumOff val="10000"/>
                </a:schemeClr>
              </a:solidFill>
            </a:endParaRPr>
          </a:p>
        </p:txBody>
      </p:sp>
      <p:sp>
        <p:nvSpPr>
          <p:cNvPr id="6" name="Google Shape;304;p5">
            <a:extLst>
              <a:ext uri="{FF2B5EF4-FFF2-40B4-BE49-F238E27FC236}">
                <a16:creationId xmlns:a16="http://schemas.microsoft.com/office/drawing/2014/main" id="{239B476C-126F-BA83-CB1A-E2303CDC5F9E}"/>
              </a:ext>
            </a:extLst>
          </p:cNvPr>
          <p:cNvSpPr txBox="1">
            <a:spLocks noGrp="1"/>
          </p:cNvSpPr>
          <p:nvPr>
            <p:ph type="title"/>
          </p:nvPr>
        </p:nvSpPr>
        <p:spPr>
          <a:xfrm>
            <a:off x="166826" y="198901"/>
            <a:ext cx="8868624" cy="491035"/>
          </a:xfrm>
          <a:prstGeom prst="rect">
            <a:avLst/>
          </a:prstGeom>
          <a:noFill/>
          <a:ln>
            <a:noFill/>
          </a:ln>
        </p:spPr>
        <p:txBody>
          <a:bodyPr spcFirstLastPara="1" wrap="square" lIns="45700" tIns="45700" rIns="0" bIns="0" anchor="ctr" anchorCtr="0">
            <a:normAutofit/>
          </a:bodyPr>
          <a:lstStyle/>
          <a:p>
            <a:pPr marL="0" marR="0" lvl="0" indent="0" algn="l" rtl="0">
              <a:lnSpc>
                <a:spcPct val="90000"/>
              </a:lnSpc>
              <a:spcBef>
                <a:spcPts val="0"/>
              </a:spcBef>
              <a:spcAft>
                <a:spcPts val="0"/>
              </a:spcAft>
              <a:buClr>
                <a:srgbClr val="002060"/>
              </a:buClr>
              <a:buSzPts val="2800"/>
              <a:buFont typeface="Verdana"/>
              <a:buNone/>
            </a:pPr>
            <a:r>
              <a:rPr lang="en-US">
                <a:latin typeface="Garamond"/>
                <a:sym typeface="Garamond"/>
              </a:rPr>
              <a:t>Investment Thesis Summary</a:t>
            </a:r>
            <a:endParaRPr/>
          </a:p>
        </p:txBody>
      </p:sp>
      <p:sp>
        <p:nvSpPr>
          <p:cNvPr id="5" name="Google Shape;314;p15">
            <a:extLst>
              <a:ext uri="{FF2B5EF4-FFF2-40B4-BE49-F238E27FC236}">
                <a16:creationId xmlns:a16="http://schemas.microsoft.com/office/drawing/2014/main" id="{8ABEC012-E08C-1326-2EE8-CC6C75E26BDE}"/>
              </a:ext>
            </a:extLst>
          </p:cNvPr>
          <p:cNvSpPr/>
          <p:nvPr/>
        </p:nvSpPr>
        <p:spPr>
          <a:xfrm>
            <a:off x="2433318" y="1156685"/>
            <a:ext cx="6215381" cy="1663700"/>
          </a:xfrm>
          <a:prstGeom prst="rect">
            <a:avLst/>
          </a:prstGeom>
          <a:solidFill>
            <a:srgbClr val="D3EEFF"/>
          </a:solidFill>
          <a:ln>
            <a:noFill/>
          </a:ln>
        </p:spPr>
        <p:txBody>
          <a:bodyPr spcFirstLastPara="1" wrap="square" lIns="91425" tIns="45700" rIns="91425" bIns="45700" anchor="ctr" anchorCtr="0">
            <a:noAutofit/>
          </a:bodyPr>
          <a:lstStyle/>
          <a:p>
            <a:pPr marL="285750" indent="-285750">
              <a:buClr>
                <a:srgbClr val="000000"/>
              </a:buClr>
              <a:buSzPts val="1400"/>
              <a:buFont typeface="Arial"/>
              <a:buChar char="•"/>
            </a:pPr>
            <a:endParaRPr lang="en-US" sz="1400">
              <a:solidFill>
                <a:srgbClr val="000000"/>
              </a:solidFill>
              <a:latin typeface="Garamond"/>
              <a:ea typeface="Garamond"/>
              <a:cs typeface="Garamond"/>
            </a:endParaRPr>
          </a:p>
          <a:p>
            <a:pPr marL="285750" indent="-285750">
              <a:buClr>
                <a:srgbClr val="000000"/>
              </a:buClr>
              <a:buSzPts val="1400"/>
              <a:buFont typeface="Arial"/>
              <a:buChar char="•"/>
            </a:pPr>
            <a:r>
              <a:rPr lang="en-US" sz="1400">
                <a:solidFill>
                  <a:srgbClr val="000000"/>
                </a:solidFill>
                <a:latin typeface="Garamond"/>
                <a:ea typeface="Garamond"/>
                <a:cs typeface="Garamond"/>
              </a:rPr>
              <a:t>Structural NdPr deficit every year of our 10-year DCF (68k MT shortage by 2035, 3x magnet REE demand growth per McKinsey).</a:t>
            </a:r>
            <a:endParaRPr lang="en-US"/>
          </a:p>
          <a:p>
            <a:pPr marL="285750" indent="-285750">
              <a:buClr>
                <a:srgbClr val="000000"/>
              </a:buClr>
              <a:buSzPts val="1400"/>
              <a:buFont typeface="Arial"/>
              <a:buChar char="•"/>
            </a:pPr>
            <a:r>
              <a:rPr lang="en-US" sz="1400">
                <a:solidFill>
                  <a:srgbClr val="000000"/>
                </a:solidFill>
                <a:latin typeface="Garamond"/>
                <a:ea typeface="Garamond"/>
                <a:cs typeface="Garamond"/>
              </a:rPr>
              <a:t>Each EV requires 1-3 kg NdPr with the International Energy Association. projecting 55M+ annual EV sales by 2035, showing how demand is physically locked in.</a:t>
            </a:r>
            <a:endParaRPr lang="en-US" sz="1400" i="0" u="none" strike="noStrike" cap="none">
              <a:solidFill>
                <a:srgbClr val="000000"/>
              </a:solidFill>
              <a:latin typeface="Garamond"/>
              <a:ea typeface="Garamond"/>
              <a:cs typeface="Garamond"/>
            </a:endParaRPr>
          </a:p>
          <a:p>
            <a:pPr marL="285750" indent="-285750">
              <a:buClr>
                <a:srgbClr val="000000"/>
              </a:buClr>
              <a:buSzPts val="1400"/>
              <a:buFont typeface="Arial"/>
              <a:buChar char="•"/>
            </a:pPr>
            <a:r>
              <a:rPr lang="en-US" sz="1400">
                <a:solidFill>
                  <a:srgbClr val="000000"/>
                </a:solidFill>
                <a:latin typeface="Garamond"/>
                <a:ea typeface="Garamond"/>
                <a:cs typeface="Garamond"/>
              </a:rPr>
              <a:t>MP is the only U.S producer shipping into this gap, capturing seven full years at 10,000 MT run-rate (2029-2035) post-2028 commissioning.</a:t>
            </a:r>
          </a:p>
          <a:p>
            <a:pPr marL="285750" indent="-285750">
              <a:buClr>
                <a:srgbClr val="000000"/>
              </a:buClr>
              <a:buSzPts val="1400"/>
              <a:buFont typeface="Arial"/>
              <a:buChar char="•"/>
            </a:pPr>
            <a:endParaRPr lang="en-US" sz="1400">
              <a:solidFill>
                <a:srgbClr val="000000"/>
              </a:solidFill>
              <a:latin typeface="Garamond"/>
              <a:ea typeface="Garamond"/>
              <a:cs typeface="Garamon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2" name="Google Shape;522;p25"/>
          <p:cNvSpPr/>
          <p:nvPr/>
        </p:nvSpPr>
        <p:spPr>
          <a:xfrm>
            <a:off x="157191" y="787709"/>
            <a:ext cx="11777633" cy="307777"/>
          </a:xfrm>
          <a:prstGeom prst="rect">
            <a:avLst/>
          </a:prstGeom>
          <a:solidFill>
            <a:srgbClr val="002060"/>
          </a:solidFill>
          <a:ln w="9525"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buSzPts val="1500"/>
            </a:pPr>
            <a:r>
              <a:rPr lang="en-US" sz="1500" b="1" i="0" u="none" strike="noStrike" cap="none">
                <a:solidFill>
                  <a:schemeClr val="lt1"/>
                </a:solidFill>
                <a:latin typeface="Garamond"/>
                <a:ea typeface="Garamond"/>
                <a:cs typeface="Garamond"/>
                <a:sym typeface="Garamond"/>
              </a:rPr>
              <a:t>Overview of </a:t>
            </a:r>
            <a:r>
              <a:rPr lang="en-US" sz="1500" b="1">
                <a:solidFill>
                  <a:schemeClr val="lt1"/>
                </a:solidFill>
                <a:latin typeface="Garamond"/>
                <a:ea typeface="Garamond"/>
                <a:cs typeface="Garamond"/>
                <a:sym typeface="Garamond"/>
              </a:rPr>
              <a:t>MP Materials</a:t>
            </a:r>
            <a:endParaRPr sz="1500" b="1" i="0" u="none" strike="noStrike" cap="none">
              <a:solidFill>
                <a:schemeClr val="lt1"/>
              </a:solidFill>
              <a:latin typeface="Garamond"/>
              <a:ea typeface="Garamond"/>
              <a:cs typeface="Garamond"/>
              <a:sym typeface="Garamond"/>
            </a:endParaRPr>
          </a:p>
        </p:txBody>
      </p:sp>
      <p:cxnSp>
        <p:nvCxnSpPr>
          <p:cNvPr id="523" name="Google Shape;523;p25"/>
          <p:cNvCxnSpPr/>
          <p:nvPr/>
        </p:nvCxnSpPr>
        <p:spPr>
          <a:xfrm>
            <a:off x="6046007" y="1219200"/>
            <a:ext cx="0" cy="5029200"/>
          </a:xfrm>
          <a:prstGeom prst="straightConnector1">
            <a:avLst/>
          </a:prstGeom>
          <a:noFill/>
          <a:ln w="9525" cap="flat" cmpd="sng">
            <a:solidFill>
              <a:srgbClr val="002060"/>
            </a:solidFill>
            <a:prstDash val="solid"/>
            <a:round/>
            <a:headEnd type="none" w="sm" len="sm"/>
            <a:tailEnd type="none" w="sm" len="sm"/>
          </a:ln>
        </p:spPr>
      </p:cxnSp>
      <p:sp>
        <p:nvSpPr>
          <p:cNvPr id="524" name="Google Shape;524;p25"/>
          <p:cNvSpPr/>
          <p:nvPr/>
        </p:nvSpPr>
        <p:spPr>
          <a:xfrm>
            <a:off x="161769" y="3661491"/>
            <a:ext cx="5768822" cy="307777"/>
          </a:xfrm>
          <a:prstGeom prst="rect">
            <a:avLst/>
          </a:prstGeom>
          <a:solidFill>
            <a:srgbClr val="002060"/>
          </a:solidFill>
          <a:ln w="9525"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algn="ctr"/>
            <a:r>
              <a:rPr lang="en-US" sz="1500" b="1">
                <a:solidFill>
                  <a:schemeClr val="lt1"/>
                </a:solidFill>
                <a:latin typeface="Garamond"/>
                <a:sym typeface="Garamond"/>
              </a:rPr>
              <a:t>Quarterly Revenue Trend</a:t>
            </a:r>
            <a:endParaRPr lang="en-US">
              <a:solidFill>
                <a:schemeClr val="lt1"/>
              </a:solidFill>
            </a:endParaRPr>
          </a:p>
        </p:txBody>
      </p:sp>
      <p:sp>
        <p:nvSpPr>
          <p:cNvPr id="525" name="Google Shape;525;p25"/>
          <p:cNvSpPr/>
          <p:nvPr/>
        </p:nvSpPr>
        <p:spPr>
          <a:xfrm>
            <a:off x="6166002" y="3657003"/>
            <a:ext cx="5768822" cy="307777"/>
          </a:xfrm>
          <a:prstGeom prst="rect">
            <a:avLst/>
          </a:prstGeom>
          <a:solidFill>
            <a:srgbClr val="002060"/>
          </a:solidFill>
          <a:ln w="9525"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algn="ctr">
              <a:buSzPts val="1500"/>
            </a:pPr>
            <a:r>
              <a:rPr lang="en-US" sz="1500" b="1">
                <a:solidFill>
                  <a:schemeClr val="lt1"/>
                </a:solidFill>
                <a:latin typeface="Garamond"/>
                <a:sym typeface="Garamond"/>
              </a:rPr>
              <a:t>FY-25 Overview</a:t>
            </a:r>
            <a:endParaRPr sz="1500" b="1">
              <a:solidFill>
                <a:schemeClr val="lt1"/>
              </a:solidFill>
              <a:latin typeface="Garamond"/>
            </a:endParaRPr>
          </a:p>
        </p:txBody>
      </p:sp>
      <p:sp>
        <p:nvSpPr>
          <p:cNvPr id="530" name="Google Shape;530;p25"/>
          <p:cNvSpPr txBox="1"/>
          <p:nvPr/>
        </p:nvSpPr>
        <p:spPr>
          <a:xfrm>
            <a:off x="9171993" y="1173647"/>
            <a:ext cx="370996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a:latin typeface="Garamond"/>
                <a:ea typeface="Garamond"/>
                <a:cs typeface="Garamond"/>
                <a:sym typeface="Garamond"/>
              </a:rPr>
              <a:t>Revenue by </a:t>
            </a:r>
            <a:r>
              <a:rPr lang="en-US" sz="1400" b="1">
                <a:latin typeface="Garamond"/>
                <a:ea typeface="Garamond"/>
                <a:cs typeface="Garamond"/>
                <a:sym typeface="Garamond"/>
              </a:rPr>
              <a:t>Segment</a:t>
            </a:r>
            <a:endParaRPr lang="en-US"/>
          </a:p>
        </p:txBody>
      </p:sp>
      <p:cxnSp>
        <p:nvCxnSpPr>
          <p:cNvPr id="531" name="Google Shape;531;p25"/>
          <p:cNvCxnSpPr/>
          <p:nvPr/>
        </p:nvCxnSpPr>
        <p:spPr>
          <a:xfrm rot="10800000" flipH="1">
            <a:off x="9258516" y="1464025"/>
            <a:ext cx="2673022" cy="1"/>
          </a:xfrm>
          <a:prstGeom prst="straightConnector1">
            <a:avLst/>
          </a:prstGeom>
          <a:noFill/>
          <a:ln w="9525" cap="flat" cmpd="sng">
            <a:solidFill>
              <a:srgbClr val="002060"/>
            </a:solidFill>
            <a:prstDash val="solid"/>
            <a:round/>
            <a:headEnd type="none" w="sm" len="sm"/>
            <a:tailEnd type="none" w="sm" len="sm"/>
          </a:ln>
        </p:spPr>
      </p:cxnSp>
      <p:sp>
        <p:nvSpPr>
          <p:cNvPr id="532" name="Google Shape;532;p25"/>
          <p:cNvSpPr txBox="1"/>
          <p:nvPr/>
        </p:nvSpPr>
        <p:spPr>
          <a:xfrm>
            <a:off x="6099628" y="1207394"/>
            <a:ext cx="370996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a:latin typeface="Garamond"/>
                <a:ea typeface="Garamond"/>
                <a:cs typeface="Garamond"/>
                <a:sym typeface="Garamond"/>
              </a:rPr>
              <a:t>Key Statistics</a:t>
            </a:r>
            <a:endParaRPr lang="en-US"/>
          </a:p>
        </p:txBody>
      </p:sp>
      <p:cxnSp>
        <p:nvCxnSpPr>
          <p:cNvPr id="533" name="Google Shape;533;p25"/>
          <p:cNvCxnSpPr/>
          <p:nvPr/>
        </p:nvCxnSpPr>
        <p:spPr>
          <a:xfrm>
            <a:off x="6182523" y="1472524"/>
            <a:ext cx="2720551" cy="0"/>
          </a:xfrm>
          <a:prstGeom prst="straightConnector1">
            <a:avLst/>
          </a:prstGeom>
          <a:noFill/>
          <a:ln w="9525" cap="flat" cmpd="sng">
            <a:solidFill>
              <a:srgbClr val="002060"/>
            </a:solidFill>
            <a:prstDash val="solid"/>
            <a:round/>
            <a:headEnd type="none" w="sm" len="sm"/>
            <a:tailEnd type="none" w="sm" len="sm"/>
          </a:ln>
        </p:spPr>
      </p:cxnSp>
      <p:sp>
        <p:nvSpPr>
          <p:cNvPr id="534" name="Google Shape;534;p25"/>
          <p:cNvSpPr txBox="1"/>
          <p:nvPr/>
        </p:nvSpPr>
        <p:spPr>
          <a:xfrm>
            <a:off x="6130541" y="1414329"/>
            <a:ext cx="3271874" cy="2053765"/>
          </a:xfrm>
          <a:prstGeom prst="rect">
            <a:avLst/>
          </a:prstGeom>
          <a:noFill/>
          <a:ln>
            <a:noFill/>
          </a:ln>
        </p:spPr>
        <p:txBody>
          <a:bodyPr spcFirstLastPara="1" wrap="square" lIns="91425" tIns="45700" rIns="91425" bIns="45700" anchor="ctr" anchorCtr="0">
            <a:noAutofit/>
          </a:bodyPr>
          <a:lstStyle/>
          <a:p>
            <a:pPr>
              <a:lnSpc>
                <a:spcPct val="150000"/>
              </a:lnSpc>
              <a:spcBef>
                <a:spcPts val="1000"/>
              </a:spcBef>
            </a:pPr>
            <a:r>
              <a:rPr lang="en-US" sz="1100" b="1" i="0" u="none" strike="noStrike" cap="none">
                <a:solidFill>
                  <a:srgbClr val="000000"/>
                </a:solidFill>
                <a:latin typeface="Garamond"/>
                <a:ea typeface="Garamond"/>
                <a:cs typeface="Garamond"/>
                <a:sym typeface="Garamond"/>
              </a:rPr>
              <a:t>Market Capitalization: 	$</a:t>
            </a:r>
            <a:r>
              <a:rPr lang="en-US" sz="1100" b="1">
                <a:solidFill>
                  <a:srgbClr val="000000"/>
                </a:solidFill>
                <a:latin typeface="Garamond"/>
                <a:ea typeface="Garamond"/>
                <a:cs typeface="Garamond"/>
                <a:sym typeface="Garamond"/>
              </a:rPr>
              <a:t>10.84Bn</a:t>
            </a:r>
            <a:br>
              <a:rPr lang="en-US" sz="2400">
                <a:ea typeface="Garamond"/>
              </a:rPr>
            </a:br>
            <a:r>
              <a:rPr lang="en-US" sz="1100" b="1" i="0" u="none" strike="noStrike" cap="none">
                <a:solidFill>
                  <a:srgbClr val="000000"/>
                </a:solidFill>
                <a:latin typeface="Garamond"/>
                <a:ea typeface="Garamond"/>
                <a:cs typeface="Garamond"/>
                <a:sym typeface="Garamond"/>
              </a:rPr>
              <a:t>Current Stock Price:	$</a:t>
            </a:r>
            <a:r>
              <a:rPr lang="en-US" sz="1100" b="1">
                <a:solidFill>
                  <a:srgbClr val="000000"/>
                </a:solidFill>
                <a:latin typeface="Garamond"/>
                <a:ea typeface="Garamond"/>
                <a:cs typeface="Garamond"/>
                <a:sym typeface="Garamond"/>
              </a:rPr>
              <a:t>60.99</a:t>
            </a:r>
            <a:br>
              <a:rPr lang="en-US" sz="1100" b="1" i="0" u="none" strike="noStrike" cap="none">
                <a:latin typeface="Garamond"/>
                <a:ea typeface="Garamond"/>
                <a:cs typeface="Garamond"/>
              </a:rPr>
            </a:br>
            <a:r>
              <a:rPr lang="en-US" sz="1100" b="1" i="0" u="none" strike="noStrike" cap="none">
                <a:solidFill>
                  <a:srgbClr val="000000"/>
                </a:solidFill>
                <a:latin typeface="Garamond"/>
                <a:ea typeface="Garamond"/>
                <a:cs typeface="Garamond"/>
                <a:sym typeface="Garamond"/>
              </a:rPr>
              <a:t>LTM Revenue:		$</a:t>
            </a:r>
            <a:r>
              <a:rPr lang="en-US" sz="1100" b="1">
                <a:solidFill>
                  <a:srgbClr val="000000"/>
                </a:solidFill>
                <a:latin typeface="Garamond"/>
                <a:ea typeface="Garamond"/>
                <a:cs typeface="Garamond"/>
                <a:sym typeface="Garamond"/>
              </a:rPr>
              <a:t>224.44M</a:t>
            </a:r>
            <a:br>
              <a:rPr lang="en-US" sz="1100" b="1" i="0" u="none" strike="noStrike" cap="none">
                <a:latin typeface="Garamond"/>
              </a:rPr>
            </a:br>
            <a:r>
              <a:rPr lang="en-US" sz="1100" b="1">
                <a:latin typeface="Garamond"/>
              </a:rPr>
              <a:t>Full FY26 Guidance:	$463M</a:t>
            </a:r>
            <a:br>
              <a:rPr lang="en-US" sz="1100"/>
            </a:br>
            <a:r>
              <a:rPr lang="en-US" sz="1100" b="1">
                <a:latin typeface="Garamond"/>
                <a:sym typeface="Garamond"/>
              </a:rPr>
              <a:t>LTM </a:t>
            </a:r>
            <a:r>
              <a:rPr lang="en-US" sz="1100" b="1">
                <a:solidFill>
                  <a:srgbClr val="000000"/>
                </a:solidFill>
                <a:latin typeface="Garamond"/>
                <a:ea typeface="Garamond"/>
                <a:cs typeface="Garamond"/>
                <a:sym typeface="Garamond"/>
              </a:rPr>
              <a:t>Adjusted EBITDA</a:t>
            </a:r>
            <a:r>
              <a:rPr lang="en-US" sz="1100" b="1" i="0" u="none" strike="noStrike" cap="none">
                <a:solidFill>
                  <a:srgbClr val="000000"/>
                </a:solidFill>
                <a:latin typeface="Garamond"/>
                <a:ea typeface="Garamond"/>
                <a:cs typeface="Garamond"/>
                <a:sym typeface="Garamond"/>
              </a:rPr>
              <a:t>:	</a:t>
            </a:r>
            <a:r>
              <a:rPr lang="en-US" sz="1100" b="1">
                <a:solidFill>
                  <a:srgbClr val="000000"/>
                </a:solidFill>
                <a:latin typeface="Garamond"/>
                <a:ea typeface="Garamond"/>
                <a:cs typeface="Garamond"/>
                <a:sym typeface="Garamond"/>
              </a:rPr>
              <a:t>$11.42M</a:t>
            </a:r>
            <a:br>
              <a:rPr lang="en-US" sz="1100" b="1" i="0" u="none" strike="noStrike" cap="none">
                <a:latin typeface="Garamond"/>
                <a:ea typeface="Garamond"/>
                <a:cs typeface="Garamond"/>
              </a:rPr>
            </a:br>
            <a:r>
              <a:rPr lang="en-US" sz="1100" b="1" i="0" u="none" strike="noStrike" cap="none">
                <a:solidFill>
                  <a:srgbClr val="000000"/>
                </a:solidFill>
                <a:latin typeface="Garamond"/>
                <a:ea typeface="Garamond"/>
                <a:cs typeface="Garamond"/>
                <a:sym typeface="Garamond"/>
              </a:rPr>
              <a:t>LTM </a:t>
            </a:r>
            <a:r>
              <a:rPr lang="en-US" sz="1100" b="1">
                <a:latin typeface="Garamond"/>
              </a:rPr>
              <a:t>Net Loss: 	$(85.87)M</a:t>
            </a:r>
            <a:br>
              <a:rPr lang="en-US" sz="1100" b="1">
                <a:latin typeface="Garamond"/>
              </a:rPr>
            </a:br>
            <a:r>
              <a:rPr lang="en-US" sz="1100" b="1">
                <a:latin typeface="Garamond"/>
              </a:rPr>
              <a:t>Cash and ST Investments: 	$1.83Bn</a:t>
            </a:r>
          </a:p>
        </p:txBody>
      </p:sp>
      <p:sp>
        <p:nvSpPr>
          <p:cNvPr id="536" name="Google Shape;536;p25"/>
          <p:cNvSpPr txBox="1"/>
          <p:nvPr/>
        </p:nvSpPr>
        <p:spPr>
          <a:xfrm>
            <a:off x="108149" y="4036249"/>
            <a:ext cx="4845655" cy="307736"/>
          </a:xfrm>
          <a:prstGeom prst="rect">
            <a:avLst/>
          </a:prstGeom>
          <a:noFill/>
          <a:ln>
            <a:noFill/>
          </a:ln>
        </p:spPr>
        <p:txBody>
          <a:bodyPr spcFirstLastPara="1" wrap="square" lIns="91425" tIns="45700" rIns="91425" bIns="45700" anchor="t" anchorCtr="0">
            <a:spAutoFit/>
          </a:bodyPr>
          <a:lstStyle/>
          <a:p>
            <a:r>
              <a:rPr lang="en-US" sz="1400" b="1">
                <a:latin typeface="Garamond"/>
                <a:ea typeface="Garamond"/>
                <a:cs typeface="Garamond"/>
              </a:rPr>
              <a:t>Strategic Transition: Mining to Magnets (FY25)</a:t>
            </a:r>
            <a:endParaRPr lang="en-US" sz="1400" b="1" i="0" u="none" strike="noStrike" cap="none">
              <a:solidFill>
                <a:schemeClr val="tx1"/>
              </a:solidFill>
              <a:latin typeface="Garamond"/>
              <a:ea typeface="Garamond"/>
              <a:cs typeface="Garamond"/>
            </a:endParaRPr>
          </a:p>
        </p:txBody>
      </p:sp>
      <p:cxnSp>
        <p:nvCxnSpPr>
          <p:cNvPr id="537" name="Google Shape;537;p25"/>
          <p:cNvCxnSpPr>
            <a:cxnSpLocks/>
          </p:cNvCxnSpPr>
          <p:nvPr/>
        </p:nvCxnSpPr>
        <p:spPr>
          <a:xfrm>
            <a:off x="161769" y="4326222"/>
            <a:ext cx="3637263" cy="0"/>
          </a:xfrm>
          <a:prstGeom prst="straightConnector1">
            <a:avLst/>
          </a:prstGeom>
          <a:noFill/>
          <a:ln w="9525" cap="flat" cmpd="sng">
            <a:solidFill>
              <a:srgbClr val="002060"/>
            </a:solidFill>
            <a:prstDash val="solid"/>
            <a:round/>
            <a:headEnd type="none" w="sm" len="sm"/>
            <a:tailEnd type="none" w="sm" len="sm"/>
          </a:ln>
        </p:spPr>
      </p:cxnSp>
      <p:sp>
        <p:nvSpPr>
          <p:cNvPr id="541" name="Google Shape;541;p25"/>
          <p:cNvSpPr txBox="1"/>
          <p:nvPr/>
        </p:nvSpPr>
        <p:spPr>
          <a:xfrm>
            <a:off x="6103125" y="3972572"/>
            <a:ext cx="2097228" cy="228793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1" i="0" u="sng" strike="noStrike" cap="none">
                <a:solidFill>
                  <a:srgbClr val="000000"/>
                </a:solidFill>
                <a:latin typeface="Garamond"/>
                <a:ea typeface="Garamond"/>
                <a:cs typeface="Garamond"/>
                <a:sym typeface="Garamond"/>
              </a:rPr>
              <a:t>Revenues</a:t>
            </a:r>
          </a:p>
          <a:p>
            <a:r>
              <a:rPr lang="en-US" sz="1100" b="1">
                <a:latin typeface="Garamond"/>
              </a:rPr>
              <a:t>FY25 Revenue: </a:t>
            </a:r>
            <a:r>
              <a:rPr lang="en-US" sz="1100">
                <a:latin typeface="Garamond"/>
              </a:rPr>
              <a:t>$224.4M</a:t>
            </a:r>
            <a:endParaRPr lang="en-US">
              <a:latin typeface="Aptos" panose="020B0004020202020204"/>
            </a:endParaRPr>
          </a:p>
          <a:p>
            <a:endParaRPr lang="en-US" sz="1100" b="1">
              <a:latin typeface="Garamond"/>
            </a:endParaRPr>
          </a:p>
          <a:p>
            <a:r>
              <a:rPr lang="en-US" sz="1100" b="1">
                <a:latin typeface="Garamond"/>
              </a:rPr>
              <a:t>YoY Growth: </a:t>
            </a:r>
            <a:r>
              <a:rPr lang="en-US" sz="1100">
                <a:latin typeface="Garamond"/>
              </a:rPr>
              <a:t>+10%</a:t>
            </a:r>
            <a:endParaRPr lang="en-US"/>
          </a:p>
          <a:p>
            <a:endParaRPr lang="en-US" sz="1100" b="1">
              <a:latin typeface="Garamond"/>
            </a:endParaRPr>
          </a:p>
          <a:p>
            <a:r>
              <a:rPr lang="en-US" sz="1100" b="1">
                <a:latin typeface="Garamond"/>
              </a:rPr>
              <a:t>Q4'25 Revenue: </a:t>
            </a:r>
            <a:r>
              <a:rPr lang="en-US" sz="1100">
                <a:latin typeface="Garamond"/>
              </a:rPr>
              <a:t>$52.7M</a:t>
            </a:r>
          </a:p>
          <a:p>
            <a:endParaRPr lang="en-US" sz="1100" b="1">
              <a:latin typeface="Garamond"/>
            </a:endParaRPr>
          </a:p>
          <a:p>
            <a:r>
              <a:rPr lang="en-US" sz="1100" b="1">
                <a:latin typeface="Garamond"/>
              </a:rPr>
              <a:t>Q4'25 Net Income: </a:t>
            </a:r>
            <a:r>
              <a:rPr lang="en-US" sz="1100">
                <a:latin typeface="Garamond"/>
              </a:rPr>
              <a:t>$9.4M</a:t>
            </a:r>
          </a:p>
          <a:p>
            <a:endParaRPr lang="en-US" sz="1100" b="1">
              <a:latin typeface="Garamond"/>
            </a:endParaRPr>
          </a:p>
          <a:p>
            <a:endParaRPr lang="en-US">
              <a:latin typeface="Aptos" panose="020B0004020202020204"/>
            </a:endParaRPr>
          </a:p>
        </p:txBody>
      </p:sp>
      <p:sp>
        <p:nvSpPr>
          <p:cNvPr id="544" name="Google Shape;544;p25"/>
          <p:cNvSpPr txBox="1"/>
          <p:nvPr/>
        </p:nvSpPr>
        <p:spPr>
          <a:xfrm>
            <a:off x="9911166" y="2361831"/>
            <a:ext cx="426304"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00" b="1" i="0" u="none" strike="noStrike" cap="none">
                <a:solidFill>
                  <a:schemeClr val="lt1"/>
                </a:solidFill>
                <a:latin typeface="Garamond"/>
                <a:ea typeface="Garamond"/>
                <a:cs typeface="Garamond"/>
                <a:sym typeface="Garamond"/>
              </a:rPr>
              <a:t>35%</a:t>
            </a:r>
            <a:endParaRPr/>
          </a:p>
        </p:txBody>
      </p:sp>
      <p:sp>
        <p:nvSpPr>
          <p:cNvPr id="545" name="Google Shape;545;p25"/>
          <p:cNvSpPr txBox="1"/>
          <p:nvPr/>
        </p:nvSpPr>
        <p:spPr>
          <a:xfrm>
            <a:off x="10600669" y="2403359"/>
            <a:ext cx="426304"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00" b="1" i="0" u="none" strike="noStrike" cap="none">
                <a:solidFill>
                  <a:schemeClr val="lt1"/>
                </a:solidFill>
                <a:latin typeface="Garamond"/>
                <a:ea typeface="Garamond"/>
                <a:cs typeface="Garamond"/>
                <a:sym typeface="Garamond"/>
              </a:rPr>
              <a:t>55%</a:t>
            </a:r>
            <a:endParaRPr/>
          </a:p>
        </p:txBody>
      </p:sp>
      <p:sp>
        <p:nvSpPr>
          <p:cNvPr id="546" name="Google Shape;546;p25"/>
          <p:cNvSpPr txBox="1"/>
          <p:nvPr/>
        </p:nvSpPr>
        <p:spPr>
          <a:xfrm>
            <a:off x="10127893" y="1863379"/>
            <a:ext cx="426304"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00" b="1" i="0" u="none" strike="noStrike" cap="none">
                <a:solidFill>
                  <a:schemeClr val="lt1"/>
                </a:solidFill>
                <a:latin typeface="Garamond"/>
                <a:ea typeface="Garamond"/>
                <a:cs typeface="Garamond"/>
                <a:sym typeface="Garamond"/>
              </a:rPr>
              <a:t>10%</a:t>
            </a:r>
            <a:endParaRPr/>
          </a:p>
        </p:txBody>
      </p:sp>
      <p:sp>
        <p:nvSpPr>
          <p:cNvPr id="7" name="Google Shape;541;p25">
            <a:extLst>
              <a:ext uri="{FF2B5EF4-FFF2-40B4-BE49-F238E27FC236}">
                <a16:creationId xmlns:a16="http://schemas.microsoft.com/office/drawing/2014/main" id="{4CA50709-1055-F378-A449-7103C769CAF2}"/>
              </a:ext>
            </a:extLst>
          </p:cNvPr>
          <p:cNvSpPr txBox="1"/>
          <p:nvPr/>
        </p:nvSpPr>
        <p:spPr>
          <a:xfrm>
            <a:off x="127584" y="1203890"/>
            <a:ext cx="5768080" cy="228186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b="1" i="0" u="none" strike="noStrike" cap="none">
                <a:solidFill>
                  <a:srgbClr val="000000"/>
                </a:solidFill>
                <a:latin typeface="Garamond"/>
                <a:ea typeface="Garamond"/>
                <a:cs typeface="Garamond"/>
                <a:sym typeface="Garamond"/>
              </a:rPr>
              <a:t>Product Offering</a:t>
            </a:r>
            <a:endParaRPr lang="en-US">
              <a:latin typeface="Garamond"/>
            </a:endParaRPr>
          </a:p>
          <a:p>
            <a:pPr>
              <a:buClr>
                <a:srgbClr val="002060"/>
              </a:buClr>
              <a:buSzPts val="1300"/>
            </a:pPr>
            <a:r>
              <a:rPr lang="en-US" sz="1300">
                <a:solidFill>
                  <a:srgbClr val="000000"/>
                </a:solidFill>
                <a:latin typeface="Garamond"/>
                <a:ea typeface="Garamond"/>
                <a:cs typeface="Garamond"/>
                <a:sym typeface="Garamond"/>
              </a:rPr>
              <a:t>MP Materials primarily produces </a:t>
            </a:r>
            <a:r>
              <a:rPr lang="en-US" sz="1300" b="1">
                <a:solidFill>
                  <a:srgbClr val="000000"/>
                </a:solidFill>
                <a:latin typeface="Garamond"/>
                <a:ea typeface="Garamond"/>
                <a:cs typeface="Garamond"/>
                <a:sym typeface="Garamond"/>
              </a:rPr>
              <a:t>Neodymium-Praseodymium (NdPr), </a:t>
            </a:r>
            <a:r>
              <a:rPr lang="en-US" sz="1300">
                <a:solidFill>
                  <a:srgbClr val="000000"/>
                </a:solidFill>
                <a:latin typeface="Garamond"/>
                <a:ea typeface="Garamond"/>
                <a:cs typeface="Garamond"/>
                <a:sym typeface="Garamond"/>
              </a:rPr>
              <a:t>the critical rare earth element for high-strength permanent magnets. These magnets provide the essential torque and efficiency required for electric vehicle motors, wind power turbines, and precision-guided defense systems.</a:t>
            </a:r>
            <a:endParaRPr lang="en-US" sz="1300" i="0" u="none" strike="noStrike" cap="none">
              <a:solidFill>
                <a:srgbClr val="000000"/>
              </a:solidFill>
              <a:latin typeface="Garamond"/>
              <a:ea typeface="Garamond"/>
              <a:cs typeface="Garamond"/>
            </a:endParaRPr>
          </a:p>
          <a:p>
            <a:pPr>
              <a:buSzPts val="1300"/>
            </a:pPr>
            <a:endParaRPr lang="en-US" sz="1300">
              <a:latin typeface="Garamond"/>
              <a:sym typeface="Garamond"/>
            </a:endParaRPr>
          </a:p>
          <a:p>
            <a:r>
              <a:rPr lang="en-US" b="1">
                <a:latin typeface="Garamond"/>
                <a:sym typeface="Garamond"/>
              </a:rPr>
              <a:t>Competitive Landscape</a:t>
            </a:r>
            <a:endParaRPr lang="en-US">
              <a:latin typeface="Aptos"/>
            </a:endParaRPr>
          </a:p>
          <a:p>
            <a:r>
              <a:rPr lang="en-US" sz="1300">
                <a:latin typeface="Garamond"/>
                <a:ea typeface="+mn-lt"/>
                <a:cs typeface="+mn-lt"/>
              </a:rPr>
              <a:t>The rare earth industry is dominated by Chinese state-linked producers (controlling ~90% of processing). MP Materials is the </a:t>
            </a:r>
            <a:r>
              <a:rPr lang="en-US" sz="1300" b="1">
                <a:latin typeface="Garamond"/>
                <a:ea typeface="+mn-lt"/>
                <a:cs typeface="+mn-lt"/>
              </a:rPr>
              <a:t>sole scaled Western alternative</a:t>
            </a:r>
            <a:r>
              <a:rPr lang="en-US" sz="1300">
                <a:latin typeface="Garamond"/>
                <a:ea typeface="+mn-lt"/>
                <a:cs typeface="+mn-lt"/>
              </a:rPr>
              <a:t> with a fully domestic U.S. supply chain.</a:t>
            </a:r>
            <a:endParaRPr lang="en-US"/>
          </a:p>
          <a:p>
            <a:pPr marL="285750" indent="-285750">
              <a:buClr>
                <a:srgbClr val="002060"/>
              </a:buClr>
              <a:buSzPts val="1300"/>
              <a:buFont typeface="Noto Sans Symbols"/>
              <a:buChar char="▪"/>
            </a:pPr>
            <a:endParaRPr lang="en-US" sz="1300">
              <a:latin typeface="Garamond"/>
              <a:ea typeface="+mn-lt"/>
              <a:cs typeface="+mn-lt"/>
            </a:endParaRPr>
          </a:p>
        </p:txBody>
      </p:sp>
      <p:sp>
        <p:nvSpPr>
          <p:cNvPr id="6" name="Google Shape;304;p5">
            <a:extLst>
              <a:ext uri="{FF2B5EF4-FFF2-40B4-BE49-F238E27FC236}">
                <a16:creationId xmlns:a16="http://schemas.microsoft.com/office/drawing/2014/main" id="{A194A47F-D2B0-6FA5-3988-52ED6ADAAC53}"/>
              </a:ext>
            </a:extLst>
          </p:cNvPr>
          <p:cNvSpPr txBox="1">
            <a:spLocks noGrp="1"/>
          </p:cNvSpPr>
          <p:nvPr>
            <p:ph type="title"/>
          </p:nvPr>
        </p:nvSpPr>
        <p:spPr>
          <a:xfrm>
            <a:off x="166826" y="186201"/>
            <a:ext cx="8868624" cy="491035"/>
          </a:xfrm>
          <a:prstGeom prst="rect">
            <a:avLst/>
          </a:prstGeom>
          <a:noFill/>
          <a:ln>
            <a:noFill/>
          </a:ln>
        </p:spPr>
        <p:txBody>
          <a:bodyPr spcFirstLastPara="1" wrap="square" lIns="45700" tIns="45700" rIns="0" bIns="0" anchor="ctr" anchorCtr="0">
            <a:normAutofit/>
          </a:bodyPr>
          <a:lstStyle/>
          <a:p>
            <a:pPr marL="0" marR="0" lvl="0" indent="0" algn="l" rtl="0">
              <a:lnSpc>
                <a:spcPct val="90000"/>
              </a:lnSpc>
              <a:spcBef>
                <a:spcPts val="0"/>
              </a:spcBef>
              <a:spcAft>
                <a:spcPts val="0"/>
              </a:spcAft>
              <a:buClr>
                <a:srgbClr val="002060"/>
              </a:buClr>
              <a:buSzPts val="2800"/>
              <a:buFont typeface="Verdana"/>
              <a:buNone/>
            </a:pPr>
            <a:r>
              <a:rPr lang="en-US">
                <a:latin typeface="Garamond"/>
                <a:ea typeface="Garamond"/>
                <a:cs typeface="Garamond"/>
                <a:sym typeface="Garamond"/>
              </a:rPr>
              <a:t>Company Overview</a:t>
            </a:r>
            <a:endParaRPr/>
          </a:p>
        </p:txBody>
      </p:sp>
      <p:sp>
        <p:nvSpPr>
          <p:cNvPr id="8" name="Slide Number Placeholder 2">
            <a:extLst>
              <a:ext uri="{FF2B5EF4-FFF2-40B4-BE49-F238E27FC236}">
                <a16:creationId xmlns:a16="http://schemas.microsoft.com/office/drawing/2014/main" id="{CF4B9ADC-3667-2259-3EED-3F76FB10A813}"/>
              </a:ext>
            </a:extLst>
          </p:cNvPr>
          <p:cNvSpPr txBox="1">
            <a:spLocks/>
          </p:cNvSpPr>
          <p:nvPr/>
        </p:nvSpPr>
        <p:spPr>
          <a:xfrm>
            <a:off x="4705350" y="6469738"/>
            <a:ext cx="2781300" cy="365125"/>
          </a:xfrm>
          <a:prstGeom prst="rect">
            <a:avLst/>
          </a:prstGeom>
        </p:spPr>
        <p:txBody>
          <a:bodyPr anchor="ct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1400" b="1" i="0" u="none" strike="noStrike" cap="none">
                <a:solidFill>
                  <a:srgbClr val="000000"/>
                </a:solidFill>
                <a:latin typeface="Garamond" panose="02020404030301010803" pitchFamily="18" charset="0"/>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00000000-1234-1234-1234-123412341234}" type="slidenum">
              <a:rPr lang="en-US" b="0" smtClean="0"/>
              <a:pPr/>
              <a:t>5</a:t>
            </a:fld>
            <a:endParaRPr lang="en-US" b="0"/>
          </a:p>
        </p:txBody>
      </p:sp>
      <p:sp>
        <p:nvSpPr>
          <p:cNvPr id="5" name="TextBox 4">
            <a:extLst>
              <a:ext uri="{FF2B5EF4-FFF2-40B4-BE49-F238E27FC236}">
                <a16:creationId xmlns:a16="http://schemas.microsoft.com/office/drawing/2014/main" id="{184E706B-60E7-3384-3237-74A1B7F9F786}"/>
              </a:ext>
            </a:extLst>
          </p:cNvPr>
          <p:cNvSpPr txBox="1"/>
          <p:nvPr/>
        </p:nvSpPr>
        <p:spPr>
          <a:xfrm>
            <a:off x="7964557" y="3965713"/>
            <a:ext cx="1835426" cy="23698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300" b="1" u="sng">
                <a:solidFill>
                  <a:srgbClr val="000000"/>
                </a:solidFill>
                <a:latin typeface="Garamond"/>
                <a:ea typeface="Segoe UI"/>
                <a:cs typeface="Segoe UI"/>
              </a:rPr>
              <a:t>Key Customer Anchors</a:t>
            </a:r>
            <a:endParaRPr lang="en-US" sz="1300" b="0" i="0">
              <a:solidFill>
                <a:srgbClr val="000000"/>
              </a:solidFill>
              <a:latin typeface="Garamond"/>
              <a:ea typeface="Segoe UI"/>
              <a:cs typeface="Segoe UI"/>
            </a:endParaRPr>
          </a:p>
          <a:p>
            <a:r>
              <a:rPr lang="en-US" sz="1100" b="1">
                <a:solidFill>
                  <a:srgbClr val="000000"/>
                </a:solidFill>
                <a:latin typeface="Garamond"/>
                <a:ea typeface="Segoe UI"/>
                <a:cs typeface="Segoe UI"/>
              </a:rPr>
              <a:t>GM</a:t>
            </a:r>
            <a:r>
              <a:rPr lang="en-US" sz="1100">
                <a:solidFill>
                  <a:srgbClr val="000000"/>
                </a:solidFill>
                <a:latin typeface="Garamond"/>
                <a:ea typeface="Segoe UI"/>
                <a:cs typeface="Segoe UI"/>
              </a:rPr>
              <a:t> – binding </a:t>
            </a:r>
            <a:r>
              <a:rPr lang="en-US" sz="1100" err="1">
                <a:solidFill>
                  <a:srgbClr val="000000"/>
                </a:solidFill>
                <a:latin typeface="Garamond"/>
                <a:ea typeface="Segoe UI"/>
                <a:cs typeface="Segoe UI"/>
              </a:rPr>
              <a:t>NdPr</a:t>
            </a:r>
            <a:r>
              <a:rPr lang="en-US" sz="1100">
                <a:solidFill>
                  <a:srgbClr val="000000"/>
                </a:solidFill>
                <a:latin typeface="Garamond"/>
                <a:ea typeface="Segoe UI"/>
                <a:cs typeface="Segoe UI"/>
              </a:rPr>
              <a:t>/magnet offtake</a:t>
            </a:r>
            <a:endParaRPr lang="en-US" sz="1100" i="0">
              <a:solidFill>
                <a:srgbClr val="000000"/>
              </a:solidFill>
              <a:latin typeface="Garamond"/>
              <a:ea typeface="Segoe UI"/>
              <a:cs typeface="Segoe UI"/>
            </a:endParaRPr>
          </a:p>
          <a:p>
            <a:pPr algn="l" rtl="0"/>
            <a:r>
              <a:rPr lang="en-US" sz="1100" i="0">
                <a:solidFill>
                  <a:srgbClr val="000000"/>
                </a:solidFill>
                <a:latin typeface="Garamond"/>
                <a:ea typeface="Segoe UI"/>
                <a:cs typeface="Segoe UI"/>
              </a:rPr>
              <a:t>​</a:t>
            </a:r>
          </a:p>
          <a:p>
            <a:r>
              <a:rPr lang="en-US" sz="1100" b="1">
                <a:solidFill>
                  <a:srgbClr val="000000"/>
                </a:solidFill>
                <a:latin typeface="Garamond"/>
                <a:ea typeface="Segoe UI"/>
                <a:cs typeface="Segoe UI"/>
              </a:rPr>
              <a:t>Apple</a:t>
            </a:r>
            <a:r>
              <a:rPr lang="en-US" sz="1100">
                <a:solidFill>
                  <a:srgbClr val="000000"/>
                </a:solidFill>
                <a:latin typeface="Garamond"/>
                <a:ea typeface="Segoe UI"/>
                <a:cs typeface="Segoe UI"/>
              </a:rPr>
              <a:t> - $500M recycled magnet deal</a:t>
            </a:r>
            <a:endParaRPr lang="en-US" sz="1100" i="0">
              <a:solidFill>
                <a:srgbClr val="000000"/>
              </a:solidFill>
              <a:latin typeface="Garamond"/>
              <a:ea typeface="Segoe UI"/>
              <a:cs typeface="Segoe UI"/>
            </a:endParaRPr>
          </a:p>
          <a:p>
            <a:pPr algn="l" rtl="0"/>
            <a:r>
              <a:rPr lang="en-US" sz="1100" i="0">
                <a:solidFill>
                  <a:srgbClr val="000000"/>
                </a:solidFill>
                <a:latin typeface="Garamond"/>
                <a:ea typeface="Segoe UI"/>
                <a:cs typeface="Segoe UI"/>
              </a:rPr>
              <a:t>​</a:t>
            </a:r>
          </a:p>
          <a:p>
            <a:r>
              <a:rPr lang="en-US" sz="1100" b="1">
                <a:solidFill>
                  <a:srgbClr val="000000"/>
                </a:solidFill>
                <a:latin typeface="Garamond"/>
                <a:ea typeface="Segoe UI"/>
                <a:cs typeface="Segoe UI"/>
              </a:rPr>
              <a:t>U.S DoD</a:t>
            </a:r>
            <a:r>
              <a:rPr lang="en-US" sz="1100">
                <a:solidFill>
                  <a:srgbClr val="000000"/>
                </a:solidFill>
                <a:latin typeface="Garamond"/>
                <a:ea typeface="Segoe UI"/>
                <a:cs typeface="Segoe UI"/>
              </a:rPr>
              <a:t> - $400M equity + $110/kg </a:t>
            </a:r>
            <a:r>
              <a:rPr lang="en-US" sz="1100" err="1">
                <a:solidFill>
                  <a:srgbClr val="000000"/>
                </a:solidFill>
                <a:latin typeface="Garamond"/>
                <a:ea typeface="Segoe UI"/>
                <a:cs typeface="Segoe UI"/>
              </a:rPr>
              <a:t>NdPr</a:t>
            </a:r>
            <a:r>
              <a:rPr lang="en-US" sz="1100">
                <a:solidFill>
                  <a:srgbClr val="000000"/>
                </a:solidFill>
                <a:latin typeface="Garamond"/>
                <a:ea typeface="Segoe UI"/>
                <a:cs typeface="Segoe UI"/>
              </a:rPr>
              <a:t> floor</a:t>
            </a:r>
            <a:endParaRPr lang="en-US" sz="1100" i="0">
              <a:solidFill>
                <a:srgbClr val="000000"/>
              </a:solidFill>
              <a:latin typeface="Garamond"/>
              <a:ea typeface="Segoe UI"/>
              <a:cs typeface="Segoe UI"/>
            </a:endParaRPr>
          </a:p>
          <a:p>
            <a:r>
              <a:rPr lang="en-US" sz="1100" i="0">
                <a:solidFill>
                  <a:srgbClr val="000000"/>
                </a:solidFill>
                <a:latin typeface="Garamond"/>
                <a:ea typeface="Segoe UI"/>
                <a:cs typeface="Segoe UI"/>
              </a:rPr>
              <a:t>​</a:t>
            </a:r>
          </a:p>
          <a:p>
            <a:r>
              <a:rPr lang="en-US" sz="1800" b="0" i="0">
                <a:solidFill>
                  <a:srgbClr val="000000"/>
                </a:solidFill>
                <a:latin typeface="Aptos"/>
                <a:ea typeface="Segoe UI"/>
                <a:cs typeface="Segoe UI"/>
              </a:rPr>
              <a:t>​</a:t>
            </a:r>
          </a:p>
          <a:p>
            <a:pPr algn="ctr"/>
            <a:endParaRPr lang="en-US"/>
          </a:p>
        </p:txBody>
      </p:sp>
      <p:sp>
        <p:nvSpPr>
          <p:cNvPr id="9" name="TextBox 8">
            <a:extLst>
              <a:ext uri="{FF2B5EF4-FFF2-40B4-BE49-F238E27FC236}">
                <a16:creationId xmlns:a16="http://schemas.microsoft.com/office/drawing/2014/main" id="{354A6F89-ED13-76DA-D2D8-A6048872EB7B}"/>
              </a:ext>
            </a:extLst>
          </p:cNvPr>
          <p:cNvSpPr txBox="1"/>
          <p:nvPr/>
        </p:nvSpPr>
        <p:spPr>
          <a:xfrm>
            <a:off x="9912626" y="3959086"/>
            <a:ext cx="1835426" cy="27084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300" b="1" u="sng">
                <a:solidFill>
                  <a:srgbClr val="000000"/>
                </a:solidFill>
                <a:latin typeface="Garamond"/>
                <a:ea typeface="Segoe UI"/>
                <a:cs typeface="Segoe UI"/>
              </a:rPr>
              <a:t>Margins</a:t>
            </a:r>
            <a:endParaRPr lang="en-US" sz="1300" b="1" i="0" u="sng">
              <a:solidFill>
                <a:srgbClr val="000000"/>
              </a:solidFill>
              <a:latin typeface="Garamond"/>
              <a:ea typeface="Segoe UI"/>
              <a:cs typeface="Segoe UI"/>
            </a:endParaRPr>
          </a:p>
          <a:p>
            <a:r>
              <a:rPr lang="en-US" sz="1100" b="1">
                <a:solidFill>
                  <a:srgbClr val="000000"/>
                </a:solidFill>
                <a:latin typeface="Garamond"/>
                <a:ea typeface="Segoe UI"/>
                <a:cs typeface="Segoe UI"/>
              </a:rPr>
              <a:t>Q4'25 EBITDA Margin:</a:t>
            </a:r>
            <a:r>
              <a:rPr lang="en-US" sz="1100">
                <a:solidFill>
                  <a:srgbClr val="000000"/>
                </a:solidFill>
                <a:latin typeface="Garamond"/>
                <a:ea typeface="Segoe UI"/>
                <a:cs typeface="Segoe UI"/>
              </a:rPr>
              <a:t> 74.4%</a:t>
            </a:r>
            <a:endParaRPr lang="en-US" sz="1100" i="0">
              <a:solidFill>
                <a:srgbClr val="000000"/>
              </a:solidFill>
              <a:latin typeface="Garamond"/>
              <a:ea typeface="Segoe UI"/>
              <a:cs typeface="Segoe UI"/>
            </a:endParaRPr>
          </a:p>
          <a:p>
            <a:endParaRPr lang="en-US" sz="1100">
              <a:solidFill>
                <a:srgbClr val="000000"/>
              </a:solidFill>
              <a:latin typeface="Garamond"/>
              <a:ea typeface="Segoe UI"/>
              <a:cs typeface="Segoe UI"/>
            </a:endParaRPr>
          </a:p>
          <a:p>
            <a:r>
              <a:rPr lang="en-US" sz="1100" b="1">
                <a:solidFill>
                  <a:srgbClr val="000000"/>
                </a:solidFill>
                <a:latin typeface="Garamond"/>
                <a:ea typeface="Segoe UI"/>
                <a:cs typeface="Segoe UI"/>
              </a:rPr>
              <a:t>FY25 EBITDA Margin:</a:t>
            </a:r>
            <a:r>
              <a:rPr lang="en-US" sz="1100">
                <a:solidFill>
                  <a:srgbClr val="000000"/>
                </a:solidFill>
                <a:latin typeface="Garamond"/>
                <a:ea typeface="Segoe UI"/>
                <a:cs typeface="Segoe UI"/>
              </a:rPr>
              <a:t> 5.1%</a:t>
            </a:r>
          </a:p>
          <a:p>
            <a:endParaRPr lang="en-US" sz="1100">
              <a:solidFill>
                <a:srgbClr val="000000"/>
              </a:solidFill>
              <a:latin typeface="Garamond"/>
              <a:ea typeface="Segoe UI"/>
              <a:cs typeface="Segoe UI"/>
            </a:endParaRPr>
          </a:p>
          <a:p>
            <a:r>
              <a:rPr lang="en-US" sz="1100" b="1">
                <a:solidFill>
                  <a:srgbClr val="000000"/>
                </a:solidFill>
                <a:latin typeface="Garamond"/>
                <a:ea typeface="Segoe UI"/>
                <a:cs typeface="Segoe UI"/>
              </a:rPr>
              <a:t>FY25 Net Loss:</a:t>
            </a:r>
            <a:r>
              <a:rPr lang="en-US" sz="1100">
                <a:solidFill>
                  <a:srgbClr val="000000"/>
                </a:solidFill>
                <a:latin typeface="Garamond"/>
                <a:ea typeface="Segoe UI"/>
                <a:cs typeface="Segoe UI"/>
              </a:rPr>
              <a:t> (38.3%)</a:t>
            </a:r>
          </a:p>
          <a:p>
            <a:endParaRPr lang="en-US" sz="1100">
              <a:solidFill>
                <a:srgbClr val="000000"/>
              </a:solidFill>
              <a:latin typeface="Garamond"/>
              <a:ea typeface="Segoe UI"/>
              <a:cs typeface="Segoe UI"/>
            </a:endParaRPr>
          </a:p>
          <a:p>
            <a:r>
              <a:rPr lang="en-US" sz="1100" b="1">
                <a:solidFill>
                  <a:srgbClr val="000000"/>
                </a:solidFill>
                <a:latin typeface="Garamond"/>
                <a:ea typeface="Segoe UI"/>
                <a:cs typeface="Segoe UI"/>
              </a:rPr>
              <a:t>FY24 EBITDA Margin:</a:t>
            </a:r>
            <a:r>
              <a:rPr lang="en-US" sz="1100">
                <a:solidFill>
                  <a:srgbClr val="000000"/>
                </a:solidFill>
                <a:latin typeface="Garamond"/>
                <a:ea typeface="Segoe UI"/>
                <a:cs typeface="Segoe UI"/>
              </a:rPr>
              <a:t> (24.6%)</a:t>
            </a:r>
          </a:p>
          <a:p>
            <a:pPr algn="l" rtl="0"/>
            <a:r>
              <a:rPr lang="en-US" sz="1100" b="0" i="0">
                <a:solidFill>
                  <a:srgbClr val="000000"/>
                </a:solidFill>
                <a:latin typeface="Garamond"/>
                <a:ea typeface="Segoe UI"/>
                <a:cs typeface="Segoe UI"/>
              </a:rPr>
              <a:t>​</a:t>
            </a:r>
          </a:p>
          <a:p>
            <a:pPr algn="l" rtl="0"/>
            <a:r>
              <a:rPr lang="en-US" sz="1800" b="0" i="0">
                <a:solidFill>
                  <a:srgbClr val="000000"/>
                </a:solidFill>
                <a:latin typeface="Aptos"/>
                <a:ea typeface="Segoe UI"/>
                <a:cs typeface="Segoe UI"/>
              </a:rPr>
              <a:t>​</a:t>
            </a:r>
          </a:p>
          <a:p>
            <a:pPr algn="ctr"/>
            <a:endParaRPr lang="en-US"/>
          </a:p>
        </p:txBody>
      </p:sp>
      <p:sp>
        <p:nvSpPr>
          <p:cNvPr id="11" name="Google Shape;541;p25">
            <a:extLst>
              <a:ext uri="{FF2B5EF4-FFF2-40B4-BE49-F238E27FC236}">
                <a16:creationId xmlns:a16="http://schemas.microsoft.com/office/drawing/2014/main" id="{8EAB5B5F-FE5C-B618-7174-DF2C845ADC83}"/>
              </a:ext>
            </a:extLst>
          </p:cNvPr>
          <p:cNvSpPr txBox="1"/>
          <p:nvPr/>
        </p:nvSpPr>
        <p:spPr>
          <a:xfrm>
            <a:off x="3797246" y="4456276"/>
            <a:ext cx="2097228" cy="2287935"/>
          </a:xfrm>
          <a:prstGeom prst="rect">
            <a:avLst/>
          </a:prstGeom>
          <a:noFill/>
          <a:ln>
            <a:noFill/>
          </a:ln>
        </p:spPr>
        <p:txBody>
          <a:bodyPr spcFirstLastPara="1" wrap="square" lIns="91425" tIns="45700" rIns="91425" bIns="45700" anchor="t" anchorCtr="0">
            <a:noAutofit/>
          </a:bodyPr>
          <a:lstStyle/>
          <a:p>
            <a:r>
              <a:rPr lang="en-US" sz="1400" b="1">
                <a:solidFill>
                  <a:srgbClr val="000000"/>
                </a:solidFill>
                <a:latin typeface="Garamond"/>
                <a:ea typeface="Garamond"/>
                <a:cs typeface="Garamond"/>
                <a:sym typeface="Garamond"/>
              </a:rPr>
              <a:t>Key Insights</a:t>
            </a:r>
            <a:endParaRPr lang="en-US" sz="1400" b="1" i="0" strike="noStrike" cap="none">
              <a:solidFill>
                <a:srgbClr val="000000"/>
              </a:solidFill>
              <a:latin typeface="Garamond"/>
              <a:ea typeface="Garamond"/>
              <a:cs typeface="Garamond"/>
            </a:endParaRPr>
          </a:p>
          <a:p>
            <a:r>
              <a:rPr lang="en-US" sz="1100">
                <a:latin typeface="Garamond"/>
                <a:ea typeface="+mn-lt"/>
                <a:cs typeface="+mn-lt"/>
              </a:rPr>
              <a:t>Headline revenue fell as MP halted China concentrate sales by Magnetics segment scaled 4x (Q1 to Q4).</a:t>
            </a:r>
            <a:endParaRPr lang="en-US" sz="1100">
              <a:latin typeface="Garamond"/>
            </a:endParaRPr>
          </a:p>
          <a:p>
            <a:endParaRPr lang="en-US" sz="1100">
              <a:latin typeface="Garamond"/>
            </a:endParaRPr>
          </a:p>
          <a:p>
            <a:r>
              <a:rPr lang="en-US" sz="1100">
                <a:latin typeface="Garamond"/>
                <a:ea typeface="+mn-lt"/>
                <a:cs typeface="+mn-lt"/>
              </a:rPr>
              <a:t>Q4 2025 = first profitable quarter ($9.4M net income), aided by $51M PPA income.</a:t>
            </a:r>
            <a:endParaRPr lang="en-US">
              <a:latin typeface="Garamond"/>
            </a:endParaRPr>
          </a:p>
          <a:p>
            <a:endParaRPr lang="en-US">
              <a:latin typeface="Aptos" panose="020B0004020202020204"/>
            </a:endParaRPr>
          </a:p>
        </p:txBody>
      </p:sp>
      <p:pic>
        <p:nvPicPr>
          <p:cNvPr id="12" name="Picture 11" descr="A blue pie chart with a number of percentages&#10;&#10;AI-generated content may be incorrect.">
            <a:extLst>
              <a:ext uri="{FF2B5EF4-FFF2-40B4-BE49-F238E27FC236}">
                <a16:creationId xmlns:a16="http://schemas.microsoft.com/office/drawing/2014/main" id="{EB39A189-7758-5081-0E23-0E0CF0B0EB8C}"/>
              </a:ext>
            </a:extLst>
          </p:cNvPr>
          <p:cNvPicPr>
            <a:picLocks noChangeAspect="1"/>
          </p:cNvPicPr>
          <p:nvPr/>
        </p:nvPicPr>
        <p:blipFill>
          <a:blip r:embed="rId3"/>
          <a:srcRect t="-70" r="-392" b="5763"/>
          <a:stretch>
            <a:fillRect/>
          </a:stretch>
        </p:blipFill>
        <p:spPr>
          <a:xfrm>
            <a:off x="9592078" y="1591856"/>
            <a:ext cx="1810658" cy="1899950"/>
          </a:xfrm>
          <a:prstGeom prst="rect">
            <a:avLst/>
          </a:prstGeom>
        </p:spPr>
      </p:pic>
      <p:pic>
        <p:nvPicPr>
          <p:cNvPr id="13" name="Picture 12">
            <a:extLst>
              <a:ext uri="{FF2B5EF4-FFF2-40B4-BE49-F238E27FC236}">
                <a16:creationId xmlns:a16="http://schemas.microsoft.com/office/drawing/2014/main" id="{F6849CE4-4C93-ED6B-103A-CF89E3876FAE}"/>
              </a:ext>
            </a:extLst>
          </p:cNvPr>
          <p:cNvPicPr>
            <a:picLocks noChangeAspect="1"/>
          </p:cNvPicPr>
          <p:nvPr/>
        </p:nvPicPr>
        <p:blipFill>
          <a:blip r:embed="rId4"/>
          <a:srcRect t="415" r="231" b="4900"/>
          <a:stretch>
            <a:fillRect/>
          </a:stretch>
        </p:blipFill>
        <p:spPr>
          <a:xfrm>
            <a:off x="251093" y="4451718"/>
            <a:ext cx="3092171" cy="1817364"/>
          </a:xfrm>
          <a:prstGeom prst="rect">
            <a:avLst/>
          </a:prstGeom>
        </p:spPr>
      </p:pic>
      <p:sp>
        <p:nvSpPr>
          <p:cNvPr id="2" name="TextBox 1">
            <a:extLst>
              <a:ext uri="{FF2B5EF4-FFF2-40B4-BE49-F238E27FC236}">
                <a16:creationId xmlns:a16="http://schemas.microsoft.com/office/drawing/2014/main" id="{F85C6FCA-7538-E4C6-DFC5-175427BB2F10}"/>
              </a:ext>
            </a:extLst>
          </p:cNvPr>
          <p:cNvSpPr txBox="1"/>
          <p:nvPr/>
        </p:nvSpPr>
        <p:spPr>
          <a:xfrm>
            <a:off x="9257596" y="3465157"/>
            <a:ext cx="2846439" cy="1846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600"/>
              <a:t>Source: MP Materials Q4 2025 Earnings Release (SEC Form 8-K, Feb 26, 2026)</a:t>
            </a:r>
          </a:p>
        </p:txBody>
      </p:sp>
      <p:sp>
        <p:nvSpPr>
          <p:cNvPr id="3" name="TextBox 2">
            <a:extLst>
              <a:ext uri="{FF2B5EF4-FFF2-40B4-BE49-F238E27FC236}">
                <a16:creationId xmlns:a16="http://schemas.microsoft.com/office/drawing/2014/main" id="{F8B61EF0-348B-D587-763B-A5E97500EEA1}"/>
              </a:ext>
            </a:extLst>
          </p:cNvPr>
          <p:cNvSpPr txBox="1"/>
          <p:nvPr/>
        </p:nvSpPr>
        <p:spPr>
          <a:xfrm>
            <a:off x="497460" y="6249608"/>
            <a:ext cx="2846439" cy="1846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
                <a:ea typeface="+mn-lt"/>
                <a:cs typeface="+mn-lt"/>
              </a:rPr>
              <a:t>Source: MP Materials Q1-Q4 2025 Earnings Release (SEC Form 8-K filings)</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p59"/>
          <p:cNvSpPr txBox="1">
            <a:spLocks noGrp="1"/>
          </p:cNvSpPr>
          <p:nvPr>
            <p:ph type="body" idx="1"/>
          </p:nvPr>
        </p:nvSpPr>
        <p:spPr>
          <a:xfrm>
            <a:off x="-958" y="649570"/>
            <a:ext cx="11777633" cy="420851"/>
          </a:xfrm>
          <a:prstGeom prst="rect">
            <a:avLst/>
          </a:prstGeom>
          <a:noFill/>
          <a:ln>
            <a:noFill/>
          </a:ln>
        </p:spPr>
        <p:txBody>
          <a:bodyPr spcFirstLastPara="1" wrap="square" lIns="45720" tIns="45720" rIns="0" bIns="0" anchor="ctr" anchorCtr="0">
            <a:noAutofit/>
          </a:bodyPr>
          <a:lstStyle/>
          <a:p>
            <a:pPr>
              <a:lnSpc>
                <a:spcPct val="90000"/>
              </a:lnSpc>
              <a:buClr>
                <a:srgbClr val="002060"/>
              </a:buClr>
              <a:buSzPts val="2800"/>
              <a:buFont typeface="Verdana"/>
            </a:pPr>
            <a:r>
              <a:rPr lang="en-US" sz="1500" b="1" i="1">
                <a:solidFill>
                  <a:srgbClr val="002060"/>
                </a:solidFill>
                <a:latin typeface="Garamond"/>
              </a:rPr>
              <a:t>Global EV sales drive a structural NdPr supply deficit through 2030 while MP Materials is the only U.S producer shipping into this gap.</a:t>
            </a:r>
            <a:endParaRPr lang="en-US"/>
          </a:p>
        </p:txBody>
      </p:sp>
      <p:sp>
        <p:nvSpPr>
          <p:cNvPr id="649" name="Google Shape;649;p59"/>
          <p:cNvSpPr txBox="1">
            <a:spLocks noGrp="1"/>
          </p:cNvSpPr>
          <p:nvPr>
            <p:ph type="title"/>
          </p:nvPr>
        </p:nvSpPr>
        <p:spPr>
          <a:xfrm>
            <a:off x="157192" y="181270"/>
            <a:ext cx="8910609" cy="491035"/>
          </a:xfrm>
          <a:prstGeom prst="rect">
            <a:avLst/>
          </a:prstGeom>
          <a:noFill/>
          <a:ln>
            <a:noFill/>
          </a:ln>
        </p:spPr>
        <p:txBody>
          <a:bodyPr spcFirstLastPara="1" wrap="square" lIns="45700" tIns="45700" rIns="0" bIns="0" anchor="ctr" anchorCtr="0">
            <a:normAutofit/>
          </a:bodyPr>
          <a:lstStyle/>
          <a:p>
            <a:r>
              <a:rPr lang="en-US">
                <a:latin typeface="Garamond"/>
                <a:ea typeface="Garamond"/>
                <a:cs typeface="Garamond"/>
                <a:sym typeface="Garamond"/>
              </a:rPr>
              <a:t>Investment Driver I – EV Traction Motor Demand</a:t>
            </a:r>
            <a:endParaRPr/>
          </a:p>
        </p:txBody>
      </p:sp>
      <p:sp>
        <p:nvSpPr>
          <p:cNvPr id="650" name="Google Shape;650;p59"/>
          <p:cNvSpPr txBox="1"/>
          <p:nvPr/>
        </p:nvSpPr>
        <p:spPr>
          <a:xfrm>
            <a:off x="4419600" y="1662545"/>
            <a:ext cx="18473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Garamond"/>
              <a:ea typeface="Garamond"/>
              <a:cs typeface="Garamond"/>
              <a:sym typeface="Garamond"/>
            </a:endParaRPr>
          </a:p>
        </p:txBody>
      </p:sp>
      <p:sp>
        <p:nvSpPr>
          <p:cNvPr id="651" name="Google Shape;651;p59"/>
          <p:cNvSpPr/>
          <p:nvPr/>
        </p:nvSpPr>
        <p:spPr>
          <a:xfrm>
            <a:off x="157192" y="1165302"/>
            <a:ext cx="5799775" cy="307777"/>
          </a:xfrm>
          <a:prstGeom prst="rect">
            <a:avLst/>
          </a:prstGeom>
          <a:solidFill>
            <a:srgbClr val="002060"/>
          </a:solidFill>
          <a:ln w="9525" cap="flat" cmpd="sng">
            <a:solidFill>
              <a:srgbClr val="4472C4"/>
            </a:solidFill>
            <a:prstDash val="solid"/>
            <a:round/>
            <a:headEnd type="none" w="sm" len="sm"/>
            <a:tailEnd type="none" w="sm" len="sm"/>
          </a:ln>
        </p:spPr>
        <p:txBody>
          <a:bodyPr spcFirstLastPara="1" wrap="square" lIns="91425" tIns="45700" rIns="91425" bIns="45700" anchor="ctr" anchorCtr="0">
            <a:noAutofit/>
          </a:bodyPr>
          <a:lstStyle/>
          <a:p>
            <a:pPr algn="ctr"/>
            <a:r>
              <a:rPr lang="en-US" sz="1500" b="1">
                <a:solidFill>
                  <a:schemeClr val="lt1"/>
                </a:solidFill>
                <a:latin typeface="Garamond"/>
                <a:sym typeface="Garamond"/>
              </a:rPr>
              <a:t>EV Demand Outstrips Global NdPr Supply</a:t>
            </a:r>
            <a:endParaRPr lang="en-US">
              <a:solidFill>
                <a:schemeClr val="lt1"/>
              </a:solidFill>
            </a:endParaRPr>
          </a:p>
        </p:txBody>
      </p:sp>
      <p:sp>
        <p:nvSpPr>
          <p:cNvPr id="652" name="Google Shape;652;p59"/>
          <p:cNvSpPr/>
          <p:nvPr/>
        </p:nvSpPr>
        <p:spPr>
          <a:xfrm>
            <a:off x="6102626" y="1178554"/>
            <a:ext cx="5176217" cy="327655"/>
          </a:xfrm>
          <a:prstGeom prst="rect">
            <a:avLst/>
          </a:prstGeom>
          <a:solidFill>
            <a:srgbClr val="002060"/>
          </a:solidFill>
          <a:ln w="9525"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buSzPts val="1500"/>
            </a:pPr>
            <a:r>
              <a:rPr lang="en-US" sz="1500" b="1">
                <a:solidFill>
                  <a:schemeClr val="lt1"/>
                </a:solidFill>
                <a:latin typeface="Garamond"/>
                <a:ea typeface="Garamond"/>
                <a:cs typeface="Garamond"/>
              </a:rPr>
              <a:t>MP Materials as the Only U.S Beneficiary</a:t>
            </a:r>
            <a:endParaRPr lang="en-US" sz="1500" b="1" i="0" u="none" strike="noStrike" cap="none">
              <a:solidFill>
                <a:schemeClr val="lt1"/>
              </a:solidFill>
              <a:latin typeface="Garamond"/>
              <a:ea typeface="Garamond"/>
              <a:cs typeface="Garamond"/>
            </a:endParaRPr>
          </a:p>
        </p:txBody>
      </p:sp>
      <p:sp>
        <p:nvSpPr>
          <p:cNvPr id="653" name="Google Shape;653;p59"/>
          <p:cNvSpPr txBox="1"/>
          <p:nvPr/>
        </p:nvSpPr>
        <p:spPr>
          <a:xfrm>
            <a:off x="3044876" y="2649621"/>
            <a:ext cx="2952809" cy="1265612"/>
          </a:xfrm>
          <a:prstGeom prst="rect">
            <a:avLst/>
          </a:prstGeom>
          <a:noFill/>
          <a:ln>
            <a:noFill/>
          </a:ln>
        </p:spPr>
        <p:txBody>
          <a:bodyPr spcFirstLastPara="1" wrap="square" lIns="91425" tIns="45700" rIns="91425" bIns="45700" anchor="ctr" anchorCtr="0">
            <a:noAutofit/>
          </a:bodyPr>
          <a:lstStyle/>
          <a:p>
            <a:r>
              <a:rPr lang="en-US" sz="1400" b="1">
                <a:solidFill>
                  <a:srgbClr val="000000"/>
                </a:solidFill>
                <a:latin typeface="Garamond"/>
                <a:sym typeface="Garamond"/>
              </a:rPr>
              <a:t>EV Motor Intensity </a:t>
            </a:r>
            <a:endParaRPr lang="en-US"/>
          </a:p>
          <a:p>
            <a:pPr marL="285750" indent="-285750">
              <a:buClr>
                <a:srgbClr val="002060"/>
              </a:buClr>
              <a:buSzPts val="1300"/>
              <a:buFont typeface="Noto Sans Symbols"/>
              <a:buChar char="▪"/>
            </a:pPr>
            <a:r>
              <a:rPr lang="en-US" sz="1300">
                <a:solidFill>
                  <a:srgbClr val="000000"/>
                </a:solidFill>
                <a:latin typeface="Garamond"/>
              </a:rPr>
              <a:t>MP's Materials segment revenue moves directly with </a:t>
            </a:r>
            <a:r>
              <a:rPr lang="en-US" sz="1300" err="1">
                <a:solidFill>
                  <a:srgbClr val="000000"/>
                </a:solidFill>
                <a:latin typeface="Garamond"/>
              </a:rPr>
              <a:t>NdPr</a:t>
            </a:r>
            <a:r>
              <a:rPr lang="en-US" sz="1300">
                <a:solidFill>
                  <a:srgbClr val="000000"/>
                </a:solidFill>
                <a:latin typeface="Garamond"/>
              </a:rPr>
              <a:t> pricing; furthermore, EV demand growth is the primary driver of the </a:t>
            </a:r>
            <a:r>
              <a:rPr lang="en-US" sz="1300" err="1">
                <a:solidFill>
                  <a:srgbClr val="000000"/>
                </a:solidFill>
                <a:latin typeface="Garamond"/>
              </a:rPr>
              <a:t>NdPr</a:t>
            </a:r>
            <a:r>
              <a:rPr lang="en-US" sz="1300">
                <a:solidFill>
                  <a:srgbClr val="000000"/>
                </a:solidFill>
                <a:latin typeface="Garamond"/>
              </a:rPr>
              <a:t> price curve.</a:t>
            </a:r>
            <a:endParaRPr lang="en-US" sz="1300">
              <a:solidFill>
                <a:srgbClr val="000000"/>
              </a:solidFill>
              <a:latin typeface="Garamond"/>
              <a:sym typeface="Garamond"/>
            </a:endParaRPr>
          </a:p>
          <a:p>
            <a:pPr marL="285750" indent="-285750">
              <a:buClr>
                <a:srgbClr val="002060"/>
              </a:buClr>
              <a:buSzPts val="1300"/>
              <a:buFont typeface="Noto Sans Symbols"/>
              <a:buChar char="▪"/>
            </a:pPr>
            <a:r>
              <a:rPr lang="en-US" sz="1300">
                <a:solidFill>
                  <a:srgbClr val="000000"/>
                </a:solidFill>
                <a:latin typeface="Garamond"/>
                <a:sym typeface="Garamond"/>
              </a:rPr>
              <a:t>Each EV traction motor requires </a:t>
            </a:r>
            <a:r>
              <a:rPr lang="en-US" sz="1300" b="1">
                <a:solidFill>
                  <a:srgbClr val="000000"/>
                </a:solidFill>
                <a:latin typeface="Garamond"/>
                <a:sym typeface="Garamond"/>
              </a:rPr>
              <a:t>1-3 kg of </a:t>
            </a:r>
            <a:r>
              <a:rPr lang="en-US" sz="1300" b="1" err="1">
                <a:solidFill>
                  <a:srgbClr val="000000"/>
                </a:solidFill>
                <a:latin typeface="Garamond"/>
                <a:sym typeface="Garamond"/>
              </a:rPr>
              <a:t>NdPr</a:t>
            </a:r>
            <a:r>
              <a:rPr lang="en-US" sz="1300" b="1">
                <a:solidFill>
                  <a:srgbClr val="000000"/>
                </a:solidFill>
                <a:latin typeface="Garamond"/>
                <a:sym typeface="Garamond"/>
              </a:rPr>
              <a:t>.</a:t>
            </a:r>
            <a:endParaRPr lang="en-US" sz="1300" b="1">
              <a:latin typeface="Garamond"/>
            </a:endParaRPr>
          </a:p>
          <a:p>
            <a:pPr marL="285750" indent="-285750">
              <a:buClr>
                <a:srgbClr val="002060"/>
              </a:buClr>
              <a:buSzPts val="1300"/>
              <a:buFont typeface="Noto Sans Symbols"/>
              <a:buChar char="▪"/>
            </a:pPr>
            <a:r>
              <a:rPr lang="en-US" sz="1300">
                <a:solidFill>
                  <a:srgbClr val="000000"/>
                </a:solidFill>
                <a:latin typeface="Garamond"/>
                <a:ea typeface="Calibri"/>
                <a:cs typeface="Calibri"/>
              </a:rPr>
              <a:t>Permanent magnet motors retain </a:t>
            </a:r>
            <a:r>
              <a:rPr lang="en-US" sz="1300" b="1">
                <a:solidFill>
                  <a:srgbClr val="000000"/>
                </a:solidFill>
                <a:latin typeface="Garamond"/>
                <a:ea typeface="Calibri"/>
                <a:cs typeface="Calibri"/>
              </a:rPr>
              <a:t>more than 70% share</a:t>
            </a:r>
            <a:r>
              <a:rPr lang="en-US" sz="1300">
                <a:solidFill>
                  <a:srgbClr val="000000"/>
                </a:solidFill>
                <a:latin typeface="Garamond"/>
                <a:ea typeface="Calibri"/>
                <a:cs typeface="Calibri"/>
              </a:rPr>
              <a:t> of EV drive motors over the next decade.</a:t>
            </a:r>
            <a:endParaRPr lang="en-US" sz="1300">
              <a:latin typeface="Garamond"/>
              <a:ea typeface="Calibri"/>
              <a:cs typeface="Calibri"/>
            </a:endParaRPr>
          </a:p>
          <a:p>
            <a:pPr marL="285750" indent="-285750">
              <a:buClr>
                <a:srgbClr val="002060"/>
              </a:buClr>
              <a:buSzPts val="1300"/>
              <a:buFont typeface="Noto Sans Symbols"/>
              <a:buChar char="▪"/>
            </a:pPr>
            <a:r>
              <a:rPr lang="en-US" sz="1300">
                <a:latin typeface="Garamond"/>
                <a:ea typeface="Calibri"/>
                <a:cs typeface="Calibri"/>
              </a:rPr>
              <a:t>Tesla pivoted back to permanent magnets in Model 3 because the substitution for it failed at scale. </a:t>
            </a:r>
            <a:endParaRPr lang="en-US" sz="1300">
              <a:latin typeface="Calibri"/>
              <a:ea typeface="Calibri"/>
              <a:cs typeface="Calibri"/>
            </a:endParaRPr>
          </a:p>
          <a:p>
            <a:pPr marL="171450" indent="-82550">
              <a:buClr>
                <a:srgbClr val="002060"/>
              </a:buClr>
              <a:buSzPts val="1400"/>
            </a:pPr>
            <a:endParaRPr lang="en-US">
              <a:latin typeface="Aptos" panose="020B0004020202020204"/>
              <a:ea typeface="Calibri"/>
              <a:cs typeface="Calibri"/>
            </a:endParaRPr>
          </a:p>
        </p:txBody>
      </p:sp>
      <p:cxnSp>
        <p:nvCxnSpPr>
          <p:cNvPr id="655" name="Google Shape;655;p59"/>
          <p:cNvCxnSpPr/>
          <p:nvPr/>
        </p:nvCxnSpPr>
        <p:spPr>
          <a:xfrm>
            <a:off x="6032152" y="1573104"/>
            <a:ext cx="0" cy="4675296"/>
          </a:xfrm>
          <a:prstGeom prst="straightConnector1">
            <a:avLst/>
          </a:prstGeom>
          <a:noFill/>
          <a:ln w="9525" cap="flat" cmpd="sng">
            <a:solidFill>
              <a:srgbClr val="002060"/>
            </a:solidFill>
            <a:prstDash val="solid"/>
            <a:round/>
            <a:headEnd type="none" w="sm" len="sm"/>
            <a:tailEnd type="none" w="sm" len="sm"/>
          </a:ln>
        </p:spPr>
      </p:cxnSp>
      <p:sp>
        <p:nvSpPr>
          <p:cNvPr id="656" name="Google Shape;656;p59"/>
          <p:cNvSpPr txBox="1"/>
          <p:nvPr/>
        </p:nvSpPr>
        <p:spPr>
          <a:xfrm>
            <a:off x="6105060" y="1053356"/>
            <a:ext cx="5822681" cy="2367861"/>
          </a:xfrm>
          <a:prstGeom prst="rect">
            <a:avLst/>
          </a:prstGeom>
          <a:noFill/>
          <a:ln>
            <a:noFill/>
          </a:ln>
        </p:spPr>
        <p:txBody>
          <a:bodyPr spcFirstLastPara="1" wrap="square" lIns="91425" tIns="45700" rIns="91425" bIns="45700" anchor="ctr" anchorCtr="0">
            <a:noAutofit/>
          </a:bodyPr>
          <a:lstStyle/>
          <a:p>
            <a:r>
              <a:rPr lang="en-US" b="1" u="sng">
                <a:solidFill>
                  <a:srgbClr val="002060"/>
                </a:solidFill>
                <a:latin typeface="Garamond"/>
                <a:sym typeface="Garamond"/>
              </a:rPr>
              <a:t>Direct Revenue Leverage to NdPr</a:t>
            </a:r>
            <a:endParaRPr lang="en-US">
              <a:latin typeface="Garamond"/>
              <a:sym typeface="Garamond"/>
            </a:endParaRPr>
          </a:p>
          <a:p>
            <a:pPr marL="285750" indent="-285750">
              <a:buClr>
                <a:srgbClr val="002060"/>
              </a:buClr>
              <a:buSzPts val="1300"/>
              <a:buFont typeface="Noto Sans Symbols"/>
              <a:buChar char="▪"/>
            </a:pPr>
            <a:r>
              <a:rPr lang="en-US" sz="1300">
                <a:solidFill>
                  <a:srgbClr val="000000"/>
                </a:solidFill>
                <a:latin typeface="Garamond"/>
                <a:ea typeface="Garamond"/>
                <a:cs typeface="Garamond"/>
                <a:sym typeface="Garamond"/>
              </a:rPr>
              <a:t>MP is the </a:t>
            </a:r>
            <a:r>
              <a:rPr lang="en-US" sz="1300" b="1">
                <a:solidFill>
                  <a:srgbClr val="000000"/>
                </a:solidFill>
                <a:latin typeface="Garamond"/>
                <a:ea typeface="Garamond"/>
                <a:cs typeface="Garamond"/>
                <a:sym typeface="Garamond"/>
              </a:rPr>
              <a:t>most liquid equity proxy</a:t>
            </a:r>
            <a:r>
              <a:rPr lang="en-US" sz="1300">
                <a:solidFill>
                  <a:srgbClr val="000000"/>
                </a:solidFill>
                <a:latin typeface="Garamond"/>
                <a:ea typeface="Garamond"/>
                <a:cs typeface="Garamond"/>
                <a:sym typeface="Garamond"/>
              </a:rPr>
              <a:t> for North America NdPr exposure. </a:t>
            </a:r>
            <a:endParaRPr lang="en-US">
              <a:solidFill>
                <a:srgbClr val="000000"/>
              </a:solidFill>
              <a:latin typeface="Aptos" panose="020B0004020202020204"/>
              <a:ea typeface="Garamond"/>
              <a:cs typeface="Garamond"/>
              <a:sym typeface="Garamond"/>
            </a:endParaRPr>
          </a:p>
          <a:p>
            <a:pPr marL="285750" indent="-285750">
              <a:buClr>
                <a:srgbClr val="002060"/>
              </a:buClr>
              <a:buSzPts val="1300"/>
              <a:buFont typeface="Noto Sans Symbols"/>
              <a:buChar char="▪"/>
            </a:pPr>
            <a:r>
              <a:rPr lang="en-US" sz="1300">
                <a:latin typeface="Garamond"/>
              </a:rPr>
              <a:t>Revenue correlates </a:t>
            </a:r>
            <a:r>
              <a:rPr lang="en-US" sz="1300" b="1">
                <a:latin typeface="Garamond"/>
              </a:rPr>
              <a:t>directly with NdPr oxide pricing</a:t>
            </a:r>
          </a:p>
          <a:p>
            <a:pPr marL="285750" indent="-285750">
              <a:buClr>
                <a:srgbClr val="002060"/>
              </a:buClr>
              <a:buSzPts val="1300"/>
              <a:buFont typeface="Noto Sans Symbols"/>
              <a:buChar char="▪"/>
            </a:pPr>
            <a:r>
              <a:rPr lang="en-US" sz="1300">
                <a:solidFill>
                  <a:srgbClr val="000000"/>
                </a:solidFill>
                <a:latin typeface="Garamond"/>
                <a:ea typeface="Garamond"/>
                <a:cs typeface="Garamond"/>
              </a:rPr>
              <a:t>Q12026 guidance: </a:t>
            </a:r>
            <a:r>
              <a:rPr lang="en-US" sz="1300" b="1">
                <a:solidFill>
                  <a:srgbClr val="000000"/>
                </a:solidFill>
                <a:latin typeface="Garamond"/>
                <a:ea typeface="Garamond"/>
                <a:cs typeface="Garamond"/>
              </a:rPr>
              <a:t>+20% sequential NdPr production growth</a:t>
            </a:r>
            <a:endParaRPr lang="en-US" sz="1300" b="1" i="0" u="none" strike="noStrike" cap="none">
              <a:solidFill>
                <a:srgbClr val="000000"/>
              </a:solidFill>
              <a:latin typeface="Garamond"/>
              <a:ea typeface="Garamond"/>
              <a:cs typeface="Garamond"/>
            </a:endParaRPr>
          </a:p>
          <a:p>
            <a:endParaRPr lang="en-US" b="1">
              <a:solidFill>
                <a:srgbClr val="002060"/>
              </a:solidFill>
              <a:latin typeface="Garamond"/>
            </a:endParaRPr>
          </a:p>
          <a:p>
            <a:pPr>
              <a:buClr>
                <a:srgbClr val="002060"/>
              </a:buClr>
              <a:buSzPts val="1300"/>
            </a:pPr>
            <a:endParaRPr lang="en-US" sz="1300">
              <a:solidFill>
                <a:srgbClr val="000000"/>
              </a:solidFill>
              <a:latin typeface="Garamond"/>
              <a:ea typeface="Garamond"/>
              <a:cs typeface="Garamond"/>
            </a:endParaRPr>
          </a:p>
        </p:txBody>
      </p:sp>
      <p:sp>
        <p:nvSpPr>
          <p:cNvPr id="659" name="Google Shape;659;p59"/>
          <p:cNvSpPr txBox="1"/>
          <p:nvPr/>
        </p:nvSpPr>
        <p:spPr>
          <a:xfrm>
            <a:off x="172801" y="4510016"/>
            <a:ext cx="2632128" cy="369291"/>
          </a:xfrm>
          <a:prstGeom prst="rect">
            <a:avLst/>
          </a:prstGeom>
          <a:noFill/>
          <a:ln>
            <a:noFill/>
          </a:ln>
        </p:spPr>
        <p:txBody>
          <a:bodyPr spcFirstLastPara="1" wrap="square" lIns="91425" tIns="45700" rIns="91425" bIns="45700" anchor="t" anchorCtr="0">
            <a:spAutoFit/>
          </a:bodyPr>
          <a:lstStyle/>
          <a:p>
            <a:r>
              <a:rPr lang="en-US" b="1" u="sng">
                <a:solidFill>
                  <a:srgbClr val="002060"/>
                </a:solidFill>
                <a:latin typeface="Garamond"/>
                <a:sym typeface="Garamond"/>
              </a:rPr>
              <a:t>Structural Supply Deficit</a:t>
            </a:r>
            <a:endParaRPr lang="en-US" u="sng"/>
          </a:p>
        </p:txBody>
      </p:sp>
      <p:sp>
        <p:nvSpPr>
          <p:cNvPr id="662" name="Google Shape;662;p59"/>
          <p:cNvSpPr/>
          <p:nvPr/>
        </p:nvSpPr>
        <p:spPr>
          <a:xfrm>
            <a:off x="57208" y="1090590"/>
            <a:ext cx="228600" cy="228600"/>
          </a:xfrm>
          <a:prstGeom prst="ellipse">
            <a:avLst/>
          </a:prstGeom>
          <a:solidFill>
            <a:schemeClr val="lt1"/>
          </a:solidFill>
          <a:ln w="9525"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100" b="1" i="0" u="none" strike="noStrike" cap="none">
                <a:solidFill>
                  <a:srgbClr val="174145"/>
                </a:solidFill>
                <a:latin typeface="Garamond"/>
                <a:ea typeface="Garamond"/>
                <a:cs typeface="Garamond"/>
                <a:sym typeface="Garamond"/>
              </a:rPr>
              <a:t>1</a:t>
            </a:r>
            <a:endParaRPr/>
          </a:p>
        </p:txBody>
      </p:sp>
      <p:sp>
        <p:nvSpPr>
          <p:cNvPr id="663" name="Google Shape;663;p59"/>
          <p:cNvSpPr/>
          <p:nvPr/>
        </p:nvSpPr>
        <p:spPr>
          <a:xfrm>
            <a:off x="6013482" y="1076983"/>
            <a:ext cx="228600" cy="228600"/>
          </a:xfrm>
          <a:prstGeom prst="ellipse">
            <a:avLst/>
          </a:prstGeom>
          <a:solidFill>
            <a:schemeClr val="lt1"/>
          </a:solidFill>
          <a:ln w="9525"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100" b="1" i="0" u="none" strike="noStrike" cap="none">
                <a:solidFill>
                  <a:srgbClr val="174145"/>
                </a:solidFill>
                <a:latin typeface="Garamond"/>
                <a:ea typeface="Garamond"/>
                <a:cs typeface="Garamond"/>
                <a:sym typeface="Garamond"/>
              </a:rPr>
              <a:t>2</a:t>
            </a:r>
            <a:endParaRPr/>
          </a:p>
        </p:txBody>
      </p:sp>
      <p:sp>
        <p:nvSpPr>
          <p:cNvPr id="667" name="Google Shape;667;p59"/>
          <p:cNvSpPr txBox="1"/>
          <p:nvPr/>
        </p:nvSpPr>
        <p:spPr>
          <a:xfrm>
            <a:off x="132260" y="1526169"/>
            <a:ext cx="2901630" cy="369291"/>
          </a:xfrm>
          <a:prstGeom prst="rect">
            <a:avLst/>
          </a:prstGeom>
          <a:noFill/>
          <a:ln>
            <a:noFill/>
          </a:ln>
        </p:spPr>
        <p:txBody>
          <a:bodyPr spcFirstLastPara="1" wrap="square" lIns="91425" tIns="45700" rIns="91425" bIns="45700" anchor="t" anchorCtr="0">
            <a:spAutoFit/>
          </a:bodyPr>
          <a:lstStyle/>
          <a:p>
            <a:r>
              <a:rPr lang="en-US" b="1" u="sng">
                <a:solidFill>
                  <a:srgbClr val="002060"/>
                </a:solidFill>
                <a:latin typeface="Garamond"/>
              </a:rPr>
              <a:t>Global EV Sales Trajectory</a:t>
            </a:r>
          </a:p>
        </p:txBody>
      </p:sp>
      <p:sp>
        <p:nvSpPr>
          <p:cNvPr id="2" name="AutoShape 4" descr="Microsoft is a Leader in the 2023 Gartner® Magic Quadrant™ for Endpoint  Protection Platforms | Microsoft Security Blog">
            <a:extLst>
              <a:ext uri="{FF2B5EF4-FFF2-40B4-BE49-F238E27FC236}">
                <a16:creationId xmlns:a16="http://schemas.microsoft.com/office/drawing/2014/main" id="{3A0BBDAA-5033-C31D-AF6C-8BD8E3A6D03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Slide Number Placeholder 2">
            <a:extLst>
              <a:ext uri="{FF2B5EF4-FFF2-40B4-BE49-F238E27FC236}">
                <a16:creationId xmlns:a16="http://schemas.microsoft.com/office/drawing/2014/main" id="{DB0667C0-294F-1BE1-1391-E1DE45F771B1}"/>
              </a:ext>
            </a:extLst>
          </p:cNvPr>
          <p:cNvSpPr txBox="1">
            <a:spLocks/>
          </p:cNvSpPr>
          <p:nvPr/>
        </p:nvSpPr>
        <p:spPr>
          <a:xfrm>
            <a:off x="4705350" y="6469738"/>
            <a:ext cx="2781300" cy="365125"/>
          </a:xfrm>
          <a:prstGeom prst="rect">
            <a:avLst/>
          </a:prstGeom>
        </p:spPr>
        <p:txBody>
          <a:bodyPr anchor="ct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1400" b="1" i="0" u="none" strike="noStrike" cap="none">
                <a:solidFill>
                  <a:srgbClr val="000000"/>
                </a:solidFill>
                <a:latin typeface="Garamond" panose="02020404030301010803" pitchFamily="18" charset="0"/>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00000000-1234-1234-1234-123412341234}" type="slidenum">
              <a:rPr lang="en-US" b="0" smtClean="0"/>
              <a:pPr/>
              <a:t>6</a:t>
            </a:fld>
            <a:endParaRPr lang="en-US" b="0"/>
          </a:p>
        </p:txBody>
      </p:sp>
      <p:pic>
        <p:nvPicPr>
          <p:cNvPr id="5" name="Picture 4" descr="A graph of electric car sales&#10;&#10;AI-generated content may be incorrect.">
            <a:extLst>
              <a:ext uri="{FF2B5EF4-FFF2-40B4-BE49-F238E27FC236}">
                <a16:creationId xmlns:a16="http://schemas.microsoft.com/office/drawing/2014/main" id="{74CBE1D8-AA93-BC09-3202-B55167634783}"/>
              </a:ext>
            </a:extLst>
          </p:cNvPr>
          <p:cNvPicPr>
            <a:picLocks noChangeAspect="1"/>
          </p:cNvPicPr>
          <p:nvPr/>
        </p:nvPicPr>
        <p:blipFill>
          <a:blip r:embed="rId3"/>
          <a:stretch>
            <a:fillRect/>
          </a:stretch>
        </p:blipFill>
        <p:spPr>
          <a:xfrm>
            <a:off x="284519" y="1963882"/>
            <a:ext cx="2675972" cy="2338656"/>
          </a:xfrm>
          <a:prstGeom prst="rect">
            <a:avLst/>
          </a:prstGeom>
        </p:spPr>
      </p:pic>
      <p:sp>
        <p:nvSpPr>
          <p:cNvPr id="6" name="Rectangle 5">
            <a:extLst>
              <a:ext uri="{FF2B5EF4-FFF2-40B4-BE49-F238E27FC236}">
                <a16:creationId xmlns:a16="http://schemas.microsoft.com/office/drawing/2014/main" id="{89B5BC29-6ADD-FDCB-7D65-4DC2B77AE79D}"/>
              </a:ext>
            </a:extLst>
          </p:cNvPr>
          <p:cNvSpPr/>
          <p:nvPr/>
        </p:nvSpPr>
        <p:spPr>
          <a:xfrm>
            <a:off x="284817" y="4952284"/>
            <a:ext cx="1509116" cy="850321"/>
          </a:xfrm>
          <a:prstGeom prst="rect">
            <a:avLst/>
          </a:prstGeom>
          <a:solidFill>
            <a:srgbClr val="00206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bg1"/>
                </a:solidFill>
                <a:latin typeface="Garamond"/>
              </a:rPr>
              <a:t>68k MT </a:t>
            </a:r>
          </a:p>
          <a:p>
            <a:pPr algn="ctr"/>
            <a:r>
              <a:rPr lang="en-US" sz="700">
                <a:solidFill>
                  <a:schemeClr val="bg1"/>
                </a:solidFill>
                <a:latin typeface="Garamond"/>
              </a:rPr>
              <a:t>NdPr deficit by 2035 (Adamas)</a:t>
            </a:r>
          </a:p>
        </p:txBody>
      </p:sp>
      <p:sp>
        <p:nvSpPr>
          <p:cNvPr id="16" name="Rectangle 15">
            <a:extLst>
              <a:ext uri="{FF2B5EF4-FFF2-40B4-BE49-F238E27FC236}">
                <a16:creationId xmlns:a16="http://schemas.microsoft.com/office/drawing/2014/main" id="{7650E978-63CC-ED9D-8FD1-782AF22BE940}"/>
              </a:ext>
            </a:extLst>
          </p:cNvPr>
          <p:cNvSpPr/>
          <p:nvPr/>
        </p:nvSpPr>
        <p:spPr>
          <a:xfrm>
            <a:off x="2307267" y="4952284"/>
            <a:ext cx="1509116" cy="850321"/>
          </a:xfrm>
          <a:prstGeom prst="rect">
            <a:avLst/>
          </a:prstGeom>
          <a:solidFill>
            <a:srgbClr val="00206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bg1"/>
                </a:solidFill>
                <a:latin typeface="Garamond"/>
              </a:rPr>
              <a:t>3x</a:t>
            </a:r>
          </a:p>
          <a:p>
            <a:pPr algn="ctr"/>
            <a:r>
              <a:rPr lang="en-US" sz="700">
                <a:solidFill>
                  <a:schemeClr val="bg1"/>
                </a:solidFill>
                <a:latin typeface="Garamond"/>
              </a:rPr>
              <a:t>Magnet REE demand by 2035 (McKinsey)</a:t>
            </a:r>
          </a:p>
        </p:txBody>
      </p:sp>
      <p:sp>
        <p:nvSpPr>
          <p:cNvPr id="17" name="Rectangle 16">
            <a:extLst>
              <a:ext uri="{FF2B5EF4-FFF2-40B4-BE49-F238E27FC236}">
                <a16:creationId xmlns:a16="http://schemas.microsoft.com/office/drawing/2014/main" id="{7573033D-A6EA-A8DA-D93E-61E1FF217CE8}"/>
              </a:ext>
            </a:extLst>
          </p:cNvPr>
          <p:cNvSpPr/>
          <p:nvPr/>
        </p:nvSpPr>
        <p:spPr>
          <a:xfrm>
            <a:off x="4283884" y="4952284"/>
            <a:ext cx="1509116" cy="850321"/>
          </a:xfrm>
          <a:prstGeom prst="rect">
            <a:avLst/>
          </a:prstGeom>
          <a:solidFill>
            <a:srgbClr val="00206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bg1"/>
                </a:solidFill>
                <a:latin typeface="Garamond"/>
              </a:rPr>
              <a:t>+105% </a:t>
            </a:r>
          </a:p>
          <a:p>
            <a:pPr algn="ctr"/>
            <a:r>
              <a:rPr lang="en-US" sz="700" err="1">
                <a:solidFill>
                  <a:schemeClr val="bg1"/>
                </a:solidFill>
                <a:latin typeface="Garamond"/>
              </a:rPr>
              <a:t>NdPr</a:t>
            </a:r>
            <a:r>
              <a:rPr lang="en-US" sz="700">
                <a:solidFill>
                  <a:schemeClr val="bg1"/>
                </a:solidFill>
                <a:latin typeface="Garamond"/>
              </a:rPr>
              <a:t> oxide YTD 2026</a:t>
            </a:r>
          </a:p>
        </p:txBody>
      </p:sp>
      <p:pic>
        <p:nvPicPr>
          <p:cNvPr id="8" name="Picture 7" descr="A graph of a magnet capacity">
            <a:extLst>
              <a:ext uri="{FF2B5EF4-FFF2-40B4-BE49-F238E27FC236}">
                <a16:creationId xmlns:a16="http://schemas.microsoft.com/office/drawing/2014/main" id="{03C1A90B-FF9B-3FBF-E952-2A000AE91DCA}"/>
              </a:ext>
            </a:extLst>
          </p:cNvPr>
          <p:cNvPicPr>
            <a:picLocks noChangeAspect="1"/>
          </p:cNvPicPr>
          <p:nvPr/>
        </p:nvPicPr>
        <p:blipFill>
          <a:blip r:embed="rId4"/>
          <a:stretch>
            <a:fillRect/>
          </a:stretch>
        </p:blipFill>
        <p:spPr>
          <a:xfrm>
            <a:off x="6124118" y="3127325"/>
            <a:ext cx="2944570" cy="2246494"/>
          </a:xfrm>
          <a:prstGeom prst="rect">
            <a:avLst/>
          </a:prstGeom>
        </p:spPr>
      </p:pic>
      <p:sp>
        <p:nvSpPr>
          <p:cNvPr id="11" name="TextBox 10">
            <a:extLst>
              <a:ext uri="{FF2B5EF4-FFF2-40B4-BE49-F238E27FC236}">
                <a16:creationId xmlns:a16="http://schemas.microsoft.com/office/drawing/2014/main" id="{84CD382E-FB15-A672-D54C-2D5C9D66971B}"/>
              </a:ext>
            </a:extLst>
          </p:cNvPr>
          <p:cNvSpPr txBox="1"/>
          <p:nvPr/>
        </p:nvSpPr>
        <p:spPr>
          <a:xfrm>
            <a:off x="9071753" y="2912073"/>
            <a:ext cx="2184948" cy="30623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400" b="1">
              <a:latin typeface="Garamond"/>
            </a:endParaRPr>
          </a:p>
          <a:p>
            <a:pPr marL="285750" indent="-285750">
              <a:buFont typeface="Noto Sans Symbols,Sans-Serif"/>
              <a:buChar char="▪"/>
            </a:pPr>
            <a:r>
              <a:rPr lang="en-US" sz="1300">
                <a:latin typeface="Garamond"/>
              </a:rPr>
              <a:t>2025 actual: </a:t>
            </a:r>
            <a:r>
              <a:rPr lang="en-US" sz="1300" b="1">
                <a:latin typeface="Garamond"/>
              </a:rPr>
              <a:t>2,599 MT NdPr oxide</a:t>
            </a:r>
            <a:r>
              <a:rPr lang="en-US" sz="1300">
                <a:latin typeface="Garamond"/>
              </a:rPr>
              <a:t> (+101% YoY).</a:t>
            </a:r>
          </a:p>
          <a:p>
            <a:pPr marL="285750" indent="-285750">
              <a:buFont typeface="Noto Sans Symbols,Sans-Serif"/>
              <a:buChar char="▪"/>
            </a:pPr>
            <a:r>
              <a:rPr lang="en-US" sz="1300">
                <a:latin typeface="Garamond"/>
              </a:rPr>
              <a:t>Independence: </a:t>
            </a:r>
            <a:r>
              <a:rPr lang="en-US" sz="1300" b="1">
                <a:latin typeface="Garamond"/>
              </a:rPr>
              <a:t>3,000 MT magnets</a:t>
            </a:r>
            <a:r>
              <a:rPr lang="en-US" sz="1300">
                <a:latin typeface="Garamond"/>
              </a:rPr>
              <a:t> that were shipped to GM.</a:t>
            </a:r>
          </a:p>
          <a:p>
            <a:pPr marL="285750" indent="-285750">
              <a:buFont typeface="Noto Sans Symbols,Sans-Serif"/>
              <a:buChar char="▪"/>
            </a:pPr>
            <a:r>
              <a:rPr lang="en-US" sz="1300">
                <a:latin typeface="Garamond"/>
              </a:rPr>
              <a:t>10X Northlake:</a:t>
            </a:r>
            <a:r>
              <a:rPr lang="en-US" sz="1300" b="1">
                <a:latin typeface="Garamond"/>
              </a:rPr>
              <a:t> +7,000 MT</a:t>
            </a:r>
            <a:r>
              <a:rPr lang="en-US" sz="1300">
                <a:latin typeface="Garamond"/>
              </a:rPr>
              <a:t>, </a:t>
            </a:r>
            <a:r>
              <a:rPr lang="en-US" sz="1300">
                <a:latin typeface="Garamond"/>
                <a:ea typeface="+mn-lt"/>
                <a:cs typeface="+mn-lt"/>
              </a:rPr>
              <a:t>commissioning</a:t>
            </a:r>
            <a:r>
              <a:rPr lang="en-US" sz="1300">
                <a:latin typeface="Garamond"/>
              </a:rPr>
              <a:t> 2028.</a:t>
            </a:r>
          </a:p>
          <a:p>
            <a:pPr marL="285750" indent="-285750">
              <a:buFont typeface="Noto Sans Symbols,Sans-Serif"/>
              <a:buChar char="▪"/>
            </a:pPr>
            <a:r>
              <a:rPr lang="en-US" sz="1300">
                <a:latin typeface="Garamond"/>
              </a:rPr>
              <a:t>Targeting for </a:t>
            </a:r>
            <a:r>
              <a:rPr lang="en-US" sz="1300" b="1">
                <a:latin typeface="Garamond"/>
              </a:rPr>
              <a:t>$650M+ EBITDA</a:t>
            </a:r>
            <a:r>
              <a:rPr lang="en-US" sz="1300">
                <a:latin typeface="Garamond"/>
              </a:rPr>
              <a:t> at full 10,000 MT run-rate.</a:t>
            </a:r>
          </a:p>
          <a:p>
            <a:pPr marL="171450" indent="-82550"/>
            <a:endParaRPr lang="en-US"/>
          </a:p>
          <a:p>
            <a:endParaRPr lang="en-US"/>
          </a:p>
        </p:txBody>
      </p:sp>
      <p:sp>
        <p:nvSpPr>
          <p:cNvPr id="13" name="TextBox 12">
            <a:extLst>
              <a:ext uri="{FF2B5EF4-FFF2-40B4-BE49-F238E27FC236}">
                <a16:creationId xmlns:a16="http://schemas.microsoft.com/office/drawing/2014/main" id="{458070A6-B96D-37A1-32F4-A99B167FAAAA}"/>
              </a:ext>
            </a:extLst>
          </p:cNvPr>
          <p:cNvSpPr txBox="1"/>
          <p:nvPr/>
        </p:nvSpPr>
        <p:spPr>
          <a:xfrm>
            <a:off x="6122969" y="2646203"/>
            <a:ext cx="515580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a:solidFill>
                  <a:srgbClr val="002060"/>
                </a:solidFill>
                <a:latin typeface="Garamond"/>
              </a:rPr>
              <a:t>Production Ramp Inside the Deficit Window</a:t>
            </a:r>
            <a:endParaRPr lang="en-US"/>
          </a:p>
        </p:txBody>
      </p:sp>
      <p:sp>
        <p:nvSpPr>
          <p:cNvPr id="3" name="TextBox 2">
            <a:extLst>
              <a:ext uri="{FF2B5EF4-FFF2-40B4-BE49-F238E27FC236}">
                <a16:creationId xmlns:a16="http://schemas.microsoft.com/office/drawing/2014/main" id="{C1EDB82E-430B-B0C2-2BBF-B2F95B1BABA9}"/>
              </a:ext>
            </a:extLst>
          </p:cNvPr>
          <p:cNvSpPr txBox="1"/>
          <p:nvPr/>
        </p:nvSpPr>
        <p:spPr>
          <a:xfrm>
            <a:off x="155847" y="4320933"/>
            <a:ext cx="3045123" cy="1846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
              <a:t>Source: </a:t>
            </a:r>
            <a:r>
              <a:rPr lang="en-US" sz="600" err="1"/>
              <a:t>BloombergNEF</a:t>
            </a:r>
            <a:r>
              <a:rPr lang="en-US" sz="600"/>
              <a:t> Electric Vehicle Outlook 2025; IEA Global EV Outlook 2025</a:t>
            </a:r>
          </a:p>
        </p:txBody>
      </p:sp>
      <p:sp>
        <p:nvSpPr>
          <p:cNvPr id="9" name="TextBox 8">
            <a:extLst>
              <a:ext uri="{FF2B5EF4-FFF2-40B4-BE49-F238E27FC236}">
                <a16:creationId xmlns:a16="http://schemas.microsoft.com/office/drawing/2014/main" id="{A21560BE-1623-25C2-01A1-47F20B12B563}"/>
              </a:ext>
            </a:extLst>
          </p:cNvPr>
          <p:cNvSpPr txBox="1"/>
          <p:nvPr/>
        </p:nvSpPr>
        <p:spPr>
          <a:xfrm>
            <a:off x="6016925" y="5369944"/>
            <a:ext cx="3694981" cy="1846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 b="0" i="0" u="none" strike="noStrike" baseline="0">
                <a:solidFill>
                  <a:srgbClr val="000000"/>
                </a:solidFill>
                <a:latin typeface="Aptos"/>
              </a:rPr>
              <a:t>Source:</a:t>
            </a:r>
            <a:r>
              <a:rPr lang="en-US" sz="600">
                <a:solidFill>
                  <a:srgbClr val="000000"/>
                </a:solidFill>
                <a:latin typeface="Aptos"/>
              </a:rPr>
              <a:t> MP Materials "A Transformational Public-Private </a:t>
            </a:r>
            <a:r>
              <a:rPr lang="en-US" sz="600" err="1">
                <a:solidFill>
                  <a:srgbClr val="000000"/>
                </a:solidFill>
                <a:latin typeface="Aptos"/>
              </a:rPr>
              <a:t>Patnership</a:t>
            </a:r>
            <a:r>
              <a:rPr lang="en-US" sz="600">
                <a:solidFill>
                  <a:srgbClr val="000000"/>
                </a:solidFill>
                <a:latin typeface="Aptos"/>
              </a:rPr>
              <a:t>" Investor Presentation</a:t>
            </a:r>
            <a:endParaRPr lang="en-US" sz="6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01">
          <a:extLst>
            <a:ext uri="{FF2B5EF4-FFF2-40B4-BE49-F238E27FC236}">
              <a16:creationId xmlns:a16="http://schemas.microsoft.com/office/drawing/2014/main" id="{34692ADB-11F7-8FCA-96CA-310573DD2808}"/>
            </a:ext>
          </a:extLst>
        </p:cNvPr>
        <p:cNvGrpSpPr/>
        <p:nvPr/>
      </p:nvGrpSpPr>
      <p:grpSpPr>
        <a:xfrm>
          <a:off x="0" y="0"/>
          <a:ext cx="0" cy="0"/>
          <a:chOff x="0" y="0"/>
          <a:chExt cx="0" cy="0"/>
        </a:xfrm>
      </p:grpSpPr>
      <p:sp>
        <p:nvSpPr>
          <p:cNvPr id="704" name="Google Shape;704;p61">
            <a:extLst>
              <a:ext uri="{FF2B5EF4-FFF2-40B4-BE49-F238E27FC236}">
                <a16:creationId xmlns:a16="http://schemas.microsoft.com/office/drawing/2014/main" id="{D2F53B22-28DB-3C11-EF80-D6A76E42122A}"/>
              </a:ext>
            </a:extLst>
          </p:cNvPr>
          <p:cNvSpPr txBox="1">
            <a:spLocks noGrp="1"/>
          </p:cNvSpPr>
          <p:nvPr>
            <p:ph type="title"/>
          </p:nvPr>
        </p:nvSpPr>
        <p:spPr>
          <a:xfrm>
            <a:off x="156328" y="183603"/>
            <a:ext cx="8910609" cy="491035"/>
          </a:xfrm>
          <a:prstGeom prst="rect">
            <a:avLst/>
          </a:prstGeom>
          <a:noFill/>
          <a:ln>
            <a:noFill/>
          </a:ln>
        </p:spPr>
        <p:txBody>
          <a:bodyPr spcFirstLastPara="1" wrap="square" lIns="45700" tIns="45700" rIns="0" bIns="0" anchor="ctr" anchorCtr="0">
            <a:noAutofit/>
          </a:bodyPr>
          <a:lstStyle/>
          <a:p>
            <a:r>
              <a:rPr lang="en-US">
                <a:latin typeface="Garamond"/>
                <a:ea typeface="Garamond"/>
                <a:cs typeface="Garamond"/>
                <a:sym typeface="Garamond"/>
              </a:rPr>
              <a:t>Investment Driver II – Total Control Over Supply Chain</a:t>
            </a:r>
            <a:endParaRPr/>
          </a:p>
        </p:txBody>
      </p:sp>
      <p:sp>
        <p:nvSpPr>
          <p:cNvPr id="708" name="Google Shape;708;p61">
            <a:extLst>
              <a:ext uri="{FF2B5EF4-FFF2-40B4-BE49-F238E27FC236}">
                <a16:creationId xmlns:a16="http://schemas.microsoft.com/office/drawing/2014/main" id="{00DDB486-8C7B-36EB-A4F8-6B7CD4826848}"/>
              </a:ext>
            </a:extLst>
          </p:cNvPr>
          <p:cNvSpPr txBox="1"/>
          <p:nvPr/>
        </p:nvSpPr>
        <p:spPr>
          <a:xfrm>
            <a:off x="7428609" y="2273771"/>
            <a:ext cx="4993580"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b="1" u="sng">
                <a:solidFill>
                  <a:srgbClr val="002060"/>
                </a:solidFill>
                <a:latin typeface="Garamond"/>
                <a:sym typeface="Garamond"/>
              </a:rPr>
              <a:t>Revenue Capture Through Vertical Integration</a:t>
            </a:r>
            <a:endParaRPr lang="en-US" u="sng"/>
          </a:p>
        </p:txBody>
      </p:sp>
      <p:sp>
        <p:nvSpPr>
          <p:cNvPr id="5" name="Slide Number Placeholder 2">
            <a:extLst>
              <a:ext uri="{FF2B5EF4-FFF2-40B4-BE49-F238E27FC236}">
                <a16:creationId xmlns:a16="http://schemas.microsoft.com/office/drawing/2014/main" id="{4DDF86D7-8889-E39B-7B8A-9C6E838C7833}"/>
              </a:ext>
            </a:extLst>
          </p:cNvPr>
          <p:cNvSpPr txBox="1">
            <a:spLocks/>
          </p:cNvSpPr>
          <p:nvPr/>
        </p:nvSpPr>
        <p:spPr>
          <a:xfrm>
            <a:off x="4705350" y="6469738"/>
            <a:ext cx="2781300" cy="365125"/>
          </a:xfrm>
          <a:prstGeom prst="rect">
            <a:avLst/>
          </a:prstGeom>
        </p:spPr>
        <p:txBody>
          <a:bodyPr anchor="ct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1400" b="1" i="0" u="none" strike="noStrike" cap="none">
                <a:solidFill>
                  <a:srgbClr val="000000"/>
                </a:solidFill>
                <a:latin typeface="Garamond" panose="02020404030301010803" pitchFamily="18" charset="0"/>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00000000-1234-1234-1234-123412341234}" type="slidenum">
              <a:rPr lang="en-US" b="0" smtClean="0"/>
              <a:pPr/>
              <a:t>7</a:t>
            </a:fld>
            <a:endParaRPr lang="en-US" b="0"/>
          </a:p>
        </p:txBody>
      </p:sp>
      <p:sp>
        <p:nvSpPr>
          <p:cNvPr id="17" name="Google Shape;708;p61">
            <a:extLst>
              <a:ext uri="{FF2B5EF4-FFF2-40B4-BE49-F238E27FC236}">
                <a16:creationId xmlns:a16="http://schemas.microsoft.com/office/drawing/2014/main" id="{6448D12D-9B79-2065-8C73-EED0FAFFC449}"/>
              </a:ext>
            </a:extLst>
          </p:cNvPr>
          <p:cNvSpPr txBox="1"/>
          <p:nvPr/>
        </p:nvSpPr>
        <p:spPr>
          <a:xfrm>
            <a:off x="7570115" y="5042472"/>
            <a:ext cx="4512457" cy="2615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a:latin typeface="Garamond"/>
                <a:sym typeface="Garamond"/>
              </a:rPr>
              <a:t>$126/kg reflects the current market price of NdPr metal alloy as of April 2026</a:t>
            </a:r>
            <a:endParaRPr lang="en-US" sz="1100"/>
          </a:p>
        </p:txBody>
      </p:sp>
      <p:pic>
        <p:nvPicPr>
          <p:cNvPr id="21" name="Picture 20">
            <a:extLst>
              <a:ext uri="{FF2B5EF4-FFF2-40B4-BE49-F238E27FC236}">
                <a16:creationId xmlns:a16="http://schemas.microsoft.com/office/drawing/2014/main" id="{994870FD-32C9-E331-85B7-92D9E74822A5}"/>
              </a:ext>
            </a:extLst>
          </p:cNvPr>
          <p:cNvPicPr>
            <a:picLocks noChangeAspect="1"/>
          </p:cNvPicPr>
          <p:nvPr/>
        </p:nvPicPr>
        <p:blipFill>
          <a:blip r:embed="rId3">
            <a:extLst>
              <a:ext uri="{28A0092B-C50C-407E-A947-70E740481C1C}">
                <a14:useLocalDpi xmlns:a14="http://schemas.microsoft.com/office/drawing/2010/main" val="0"/>
              </a:ext>
            </a:extLst>
          </a:blip>
          <a:srcRect b="2690"/>
          <a:stretch>
            <a:fillRect/>
          </a:stretch>
        </p:blipFill>
        <p:spPr>
          <a:xfrm>
            <a:off x="7387239" y="2556109"/>
            <a:ext cx="4695334" cy="2396047"/>
          </a:xfrm>
          <a:prstGeom prst="rect">
            <a:avLst/>
          </a:prstGeom>
        </p:spPr>
      </p:pic>
      <p:sp>
        <p:nvSpPr>
          <p:cNvPr id="30" name="TextBox 29">
            <a:extLst>
              <a:ext uri="{FF2B5EF4-FFF2-40B4-BE49-F238E27FC236}">
                <a16:creationId xmlns:a16="http://schemas.microsoft.com/office/drawing/2014/main" id="{CE9B5C8A-F94E-B106-1C2B-8B7D9268E22E}"/>
              </a:ext>
            </a:extLst>
          </p:cNvPr>
          <p:cNvSpPr txBox="1"/>
          <p:nvPr/>
        </p:nvSpPr>
        <p:spPr>
          <a:xfrm>
            <a:off x="83300" y="805876"/>
            <a:ext cx="11417815" cy="302199"/>
          </a:xfrm>
          <a:prstGeom prst="rect">
            <a:avLst/>
          </a:prstGeom>
          <a:noFill/>
        </p:spPr>
        <p:txBody>
          <a:bodyPr wrap="square" lIns="91440" tIns="45720" rIns="91440" bIns="45720" anchor="t">
            <a:spAutoFit/>
          </a:bodyPr>
          <a:lstStyle/>
          <a:p>
            <a:pPr>
              <a:lnSpc>
                <a:spcPct val="90000"/>
              </a:lnSpc>
              <a:buClr>
                <a:srgbClr val="002060"/>
              </a:buClr>
              <a:buSzPts val="2800"/>
              <a:buFont typeface="Verdana"/>
            </a:pPr>
            <a:r>
              <a:rPr lang="en-US" sz="1500" b="1" i="1">
                <a:solidFill>
                  <a:srgbClr val="002060"/>
                </a:solidFill>
                <a:latin typeface="Garamond"/>
                <a:sym typeface="Garamond"/>
              </a:rPr>
              <a:t>MP Materials can increase price power through vertical integration from extraction to final manufacturing.</a:t>
            </a:r>
          </a:p>
        </p:txBody>
      </p:sp>
      <p:graphicFrame>
        <p:nvGraphicFramePr>
          <p:cNvPr id="2" name="Table 1">
            <a:extLst>
              <a:ext uri="{FF2B5EF4-FFF2-40B4-BE49-F238E27FC236}">
                <a16:creationId xmlns:a16="http://schemas.microsoft.com/office/drawing/2014/main" id="{95ECAA49-8F9C-0DE2-9D81-F5DA737A0924}"/>
              </a:ext>
            </a:extLst>
          </p:cNvPr>
          <p:cNvGraphicFramePr>
            <a:graphicFrameLocks noGrp="1"/>
          </p:cNvGraphicFramePr>
          <p:nvPr>
            <p:extLst>
              <p:ext uri="{D42A27DB-BD31-4B8C-83A1-F6EECF244321}">
                <p14:modId xmlns:p14="http://schemas.microsoft.com/office/powerpoint/2010/main" val="3601566150"/>
              </p:ext>
            </p:extLst>
          </p:nvPr>
        </p:nvGraphicFramePr>
        <p:xfrm>
          <a:off x="109426" y="1225724"/>
          <a:ext cx="6951489" cy="4953000"/>
        </p:xfrm>
        <a:graphic>
          <a:graphicData uri="http://schemas.openxmlformats.org/drawingml/2006/table">
            <a:tbl>
              <a:tblPr firstRow="1" bandRow="1">
                <a:tableStyleId>{5C22544A-7EE6-4342-B048-85BDC9FD1C3A}</a:tableStyleId>
              </a:tblPr>
              <a:tblGrid>
                <a:gridCol w="2384365">
                  <a:extLst>
                    <a:ext uri="{9D8B030D-6E8A-4147-A177-3AD203B41FA5}">
                      <a16:colId xmlns:a16="http://schemas.microsoft.com/office/drawing/2014/main" val="2146484248"/>
                    </a:ext>
                  </a:extLst>
                </a:gridCol>
                <a:gridCol w="2384365">
                  <a:extLst>
                    <a:ext uri="{9D8B030D-6E8A-4147-A177-3AD203B41FA5}">
                      <a16:colId xmlns:a16="http://schemas.microsoft.com/office/drawing/2014/main" val="1050860203"/>
                    </a:ext>
                  </a:extLst>
                </a:gridCol>
                <a:gridCol w="2182759">
                  <a:extLst>
                    <a:ext uri="{9D8B030D-6E8A-4147-A177-3AD203B41FA5}">
                      <a16:colId xmlns:a16="http://schemas.microsoft.com/office/drawing/2014/main" val="3922346566"/>
                    </a:ext>
                  </a:extLst>
                </a:gridCol>
              </a:tblGrid>
              <a:tr h="921508">
                <a:tc>
                  <a:txBody>
                    <a:bodyPr/>
                    <a:lstStyle/>
                    <a:p>
                      <a:pPr marL="0" marR="0" lvl="0" indent="0" algn="ctr" rtl="0">
                        <a:lnSpc>
                          <a:spcPct val="100000"/>
                        </a:lnSpc>
                        <a:spcBef>
                          <a:spcPts val="0"/>
                        </a:spcBef>
                        <a:spcAft>
                          <a:spcPts val="0"/>
                        </a:spcAft>
                        <a:buNone/>
                      </a:pPr>
                      <a:r>
                        <a:rPr lang="en-US" sz="1400" b="1" i="0" u="none" strike="noStrike" cap="none">
                          <a:solidFill>
                            <a:schemeClr val="lt1"/>
                          </a:solidFill>
                          <a:latin typeface="Garamond"/>
                          <a:ea typeface="Garamond"/>
                          <a:cs typeface="Garamond"/>
                          <a:sym typeface="Garamond"/>
                        </a:rPr>
                        <a:t>Phase I: Mining &amp; Concentration </a:t>
                      </a:r>
                    </a:p>
                    <a:p>
                      <a:pPr marL="0" marR="0" lvl="0" indent="0" algn="ctr" rtl="0">
                        <a:lnSpc>
                          <a:spcPct val="100000"/>
                        </a:lnSpc>
                        <a:spcBef>
                          <a:spcPts val="0"/>
                        </a:spcBef>
                        <a:spcAft>
                          <a:spcPts val="0"/>
                        </a:spcAft>
                        <a:buNone/>
                      </a:pPr>
                      <a:r>
                        <a:rPr lang="en-US" sz="1400" b="1" i="0" u="none" strike="noStrike" cap="none">
                          <a:solidFill>
                            <a:schemeClr val="lt1"/>
                          </a:solidFill>
                          <a:latin typeface="Garamond"/>
                          <a:ea typeface="Garamond"/>
                          <a:cs typeface="Garamond"/>
                          <a:sym typeface="Garamond"/>
                        </a:rPr>
                        <a:t>(Already Completed)</a:t>
                      </a:r>
                      <a:endParaRPr lang="en-US" sz="1400"/>
                    </a:p>
                    <a:p>
                      <a:endParaRPr lang="en-US">
                        <a:solidFill>
                          <a:srgbClr val="002060"/>
                        </a:solidFill>
                      </a:endParaRPr>
                    </a:p>
                  </a:txBody>
                  <a:tcPr>
                    <a:solidFill>
                      <a:srgbClr val="002060"/>
                    </a:solidFill>
                  </a:tcPr>
                </a:tc>
                <a:tc>
                  <a:txBody>
                    <a:bodyPr/>
                    <a:lstStyle/>
                    <a:p>
                      <a:pPr lvl="0" algn="ctr"/>
                      <a:r>
                        <a:rPr lang="en-US" sz="1400" b="1" i="0" u="none" strike="noStrike" cap="none">
                          <a:solidFill>
                            <a:schemeClr val="lt1"/>
                          </a:solidFill>
                          <a:latin typeface="Garamond"/>
                          <a:ea typeface="Garamond"/>
                          <a:cs typeface="Garamond"/>
                          <a:sym typeface="Garamond"/>
                        </a:rPr>
                        <a:t>Phase II</a:t>
                      </a:r>
                      <a:r>
                        <a:rPr lang="en-US" sz="1400" b="1">
                          <a:solidFill>
                            <a:schemeClr val="lt1"/>
                          </a:solidFill>
                          <a:latin typeface="Garamond"/>
                          <a:ea typeface="Garamond"/>
                          <a:cs typeface="Garamond"/>
                          <a:sym typeface="Garamond"/>
                        </a:rPr>
                        <a:t>: Ramping Separation Capacity</a:t>
                      </a:r>
                      <a:r>
                        <a:rPr lang="en-US" sz="1400" b="1" i="0" u="none" strike="noStrike" cap="none">
                          <a:solidFill>
                            <a:schemeClr val="lt1"/>
                          </a:solidFill>
                          <a:latin typeface="Garamond"/>
                          <a:ea typeface="Garamond"/>
                          <a:cs typeface="Garamond"/>
                          <a:sym typeface="Garamond"/>
                        </a:rPr>
                        <a:t> </a:t>
                      </a:r>
                    </a:p>
                    <a:p>
                      <a:pPr lvl="0" algn="ctr"/>
                      <a:r>
                        <a:rPr lang="en-US" sz="1400" b="1" i="0" u="none" strike="noStrike" cap="none">
                          <a:solidFill>
                            <a:schemeClr val="lt1"/>
                          </a:solidFill>
                          <a:latin typeface="Garamond"/>
                          <a:ea typeface="Garamond"/>
                          <a:cs typeface="Garamond"/>
                          <a:sym typeface="Garamond"/>
                        </a:rPr>
                        <a:t>(2022– Present)</a:t>
                      </a:r>
                      <a:endParaRPr lang="en-US" sz="1400"/>
                    </a:p>
                  </a:txBody>
                  <a:tcPr>
                    <a:solidFill>
                      <a:srgbClr val="002060"/>
                    </a:solidFill>
                  </a:tcPr>
                </a:tc>
                <a:tc>
                  <a:txBody>
                    <a:bodyPr/>
                    <a:lstStyle/>
                    <a:p>
                      <a:pPr marL="0" marR="0" lvl="0" indent="0" algn="ctr" rtl="0">
                        <a:lnSpc>
                          <a:spcPct val="100000"/>
                        </a:lnSpc>
                        <a:spcBef>
                          <a:spcPts val="0"/>
                        </a:spcBef>
                        <a:spcAft>
                          <a:spcPts val="0"/>
                        </a:spcAft>
                        <a:buNone/>
                      </a:pPr>
                      <a:r>
                        <a:rPr lang="en-US" sz="1400" b="1" i="0" u="none" strike="noStrike" cap="none">
                          <a:solidFill>
                            <a:schemeClr val="lt1"/>
                          </a:solidFill>
                          <a:latin typeface="Garamond"/>
                          <a:ea typeface="Garamond"/>
                          <a:cs typeface="Garamond"/>
                          <a:sym typeface="Garamond"/>
                        </a:rPr>
                        <a:t>Phase III: Finalizing Manufacturing Power</a:t>
                      </a:r>
                    </a:p>
                    <a:p>
                      <a:pPr marL="0" marR="0" lvl="0" indent="0" algn="ctr" rtl="0">
                        <a:lnSpc>
                          <a:spcPct val="100000"/>
                        </a:lnSpc>
                        <a:spcBef>
                          <a:spcPts val="0"/>
                        </a:spcBef>
                        <a:spcAft>
                          <a:spcPts val="0"/>
                        </a:spcAft>
                        <a:buNone/>
                      </a:pPr>
                      <a:r>
                        <a:rPr lang="en-US" sz="1400" b="1" i="0" u="none" strike="noStrike" cap="none">
                          <a:solidFill>
                            <a:schemeClr val="lt1"/>
                          </a:solidFill>
                          <a:latin typeface="Garamond"/>
                          <a:ea typeface="Garamond"/>
                          <a:cs typeface="Garamond"/>
                          <a:sym typeface="Garamond"/>
                        </a:rPr>
                        <a:t>(2022 – 2028+) </a:t>
                      </a:r>
                      <a:endParaRPr lang="en-US" sz="1400"/>
                    </a:p>
                  </a:txBody>
                  <a:tcPr>
                    <a:solidFill>
                      <a:srgbClr val="002060"/>
                    </a:solidFill>
                  </a:tcPr>
                </a:tc>
                <a:extLst>
                  <a:ext uri="{0D108BD9-81ED-4DB2-BD59-A6C34878D82A}">
                    <a16:rowId xmlns:a16="http://schemas.microsoft.com/office/drawing/2014/main" val="3409593389"/>
                  </a:ext>
                </a:extLst>
              </a:tr>
              <a:tr h="3814482">
                <a:tc>
                  <a:txBody>
                    <a:bodyPr/>
                    <a:lstStyle/>
                    <a:p>
                      <a:pPr marL="0" marR="0" lvl="0" indent="0" algn="l" rtl="0">
                        <a:lnSpc>
                          <a:spcPct val="100000"/>
                        </a:lnSpc>
                        <a:spcBef>
                          <a:spcPts val="0"/>
                        </a:spcBef>
                        <a:spcAft>
                          <a:spcPts val="0"/>
                        </a:spcAft>
                        <a:buNone/>
                      </a:pPr>
                      <a:r>
                        <a:rPr lang="en-US" sz="1100" b="1" u="sng">
                          <a:solidFill>
                            <a:srgbClr val="000000"/>
                          </a:solidFill>
                          <a:latin typeface="Garamond" panose="02020404030301010803" pitchFamily="18" charset="0"/>
                          <a:sym typeface="Garamond"/>
                        </a:rPr>
                        <a:t>Successful Operation of Mountain Pass Mine in CA</a:t>
                      </a:r>
                      <a:endParaRPr lang="en-US" sz="1100" b="0" i="0" u="sng" strike="noStrike" cap="none">
                        <a:solidFill>
                          <a:schemeClr val="dk1"/>
                        </a:solidFill>
                        <a:latin typeface="Garamond" panose="02020404030301010803" pitchFamily="18" charset="0"/>
                        <a:ea typeface="+mn-ea"/>
                        <a:cs typeface="+mn-cs"/>
                        <a:sym typeface="Garamond"/>
                      </a:endParaRPr>
                    </a:p>
                    <a:p>
                      <a:pPr marL="0" marR="0" lvl="0" indent="0" algn="l" rtl="0">
                        <a:lnSpc>
                          <a:spcPct val="100000"/>
                        </a:lnSpc>
                        <a:spcBef>
                          <a:spcPts val="0"/>
                        </a:spcBef>
                        <a:spcAft>
                          <a:spcPts val="0"/>
                        </a:spcAft>
                        <a:buNone/>
                      </a:pPr>
                      <a:endParaRPr lang="en-US" sz="1100" b="0" i="0" u="sng" strike="noStrike" cap="none">
                        <a:solidFill>
                          <a:schemeClr val="dk1"/>
                        </a:solidFill>
                        <a:latin typeface="Garamond" panose="02020404030301010803" pitchFamily="18" charset="0"/>
                        <a:ea typeface="+mn-ea"/>
                        <a:cs typeface="+mn-cs"/>
                        <a:sym typeface="Garamond"/>
                      </a:endParaRPr>
                    </a:p>
                    <a:p>
                      <a:pPr marL="0" marR="0" lvl="0" indent="0" algn="l" rtl="0">
                        <a:lnSpc>
                          <a:spcPct val="100000"/>
                        </a:lnSpc>
                        <a:spcBef>
                          <a:spcPts val="0"/>
                        </a:spcBef>
                        <a:spcAft>
                          <a:spcPts val="0"/>
                        </a:spcAft>
                        <a:buNone/>
                      </a:pPr>
                      <a:endParaRPr lang="en-US" sz="1100" b="1" i="0" u="none" strike="noStrike" cap="none">
                        <a:solidFill>
                          <a:srgbClr val="000000"/>
                        </a:solidFill>
                        <a:latin typeface="Garamond" panose="02020404030301010803" pitchFamily="18" charset="0"/>
                        <a:ea typeface="Garamond"/>
                        <a:cs typeface="Garamond"/>
                        <a:sym typeface="Garamond"/>
                      </a:endParaRPr>
                    </a:p>
                    <a:p>
                      <a:pPr marL="0" marR="0" lvl="0" indent="0" algn="l" rtl="0">
                        <a:lnSpc>
                          <a:spcPct val="100000"/>
                        </a:lnSpc>
                        <a:spcBef>
                          <a:spcPts val="0"/>
                        </a:spcBef>
                        <a:spcAft>
                          <a:spcPts val="0"/>
                        </a:spcAft>
                        <a:buNone/>
                      </a:pPr>
                      <a:r>
                        <a:rPr lang="en-US" sz="1100" b="1" i="0" u="none" strike="noStrike" cap="none">
                          <a:solidFill>
                            <a:srgbClr val="000000"/>
                          </a:solidFill>
                          <a:latin typeface="Garamond" panose="02020404030301010803" pitchFamily="18" charset="0"/>
                          <a:ea typeface="Garamond"/>
                          <a:cs typeface="Garamond"/>
                          <a:sym typeface="Garamond"/>
                        </a:rPr>
                        <a:t>2017</a:t>
                      </a:r>
                      <a:r>
                        <a:rPr lang="en-US" sz="1100" b="0" i="0" u="none" strike="noStrike" cap="none">
                          <a:solidFill>
                            <a:srgbClr val="000000"/>
                          </a:solidFill>
                          <a:latin typeface="Garamond" panose="02020404030301010803" pitchFamily="18" charset="0"/>
                          <a:ea typeface="Garamond"/>
                          <a:cs typeface="Garamond"/>
                          <a:sym typeface="Garamond"/>
                        </a:rPr>
                        <a:t>: MP purchases the only rare earths mine in the US for $20.5 million and scales to 38,500 metric tons of production by 2020 </a:t>
                      </a:r>
                      <a:r>
                        <a:rPr lang="en-US" sz="1100" b="0" i="0" strike="noStrike" cap="none">
                          <a:solidFill>
                            <a:srgbClr val="000000"/>
                          </a:solidFill>
                          <a:latin typeface="Garamond" panose="02020404030301010803" pitchFamily="18" charset="0"/>
                          <a:ea typeface="Garamond"/>
                          <a:cs typeface="Garamond"/>
                          <a:sym typeface="Garamond"/>
                        </a:rPr>
                        <a:t>(</a:t>
                      </a:r>
                      <a:r>
                        <a:rPr lang="en-US" sz="1100">
                          <a:solidFill>
                            <a:srgbClr val="000000"/>
                          </a:solidFill>
                          <a:latin typeface="Garamond" panose="02020404030301010803" pitchFamily="18" charset="0"/>
                          <a:ea typeface="Garamond"/>
                          <a:cs typeface="Garamond"/>
                          <a:sym typeface="Garamond"/>
                        </a:rPr>
                        <a:t>representing 15% of global rare earths production). </a:t>
                      </a:r>
                      <a:r>
                        <a:rPr lang="en-US" sz="1100" b="1">
                          <a:solidFill>
                            <a:srgbClr val="000000"/>
                          </a:solidFill>
                          <a:latin typeface="Garamond" panose="02020404030301010803" pitchFamily="18" charset="0"/>
                          <a:ea typeface="Garamond"/>
                          <a:cs typeface="Garamond"/>
                          <a:sym typeface="Garamond"/>
                        </a:rPr>
                        <a:t>No other competitor can compete without undergoing a 10-15 year mine development timeline</a:t>
                      </a:r>
                      <a:endParaRPr lang="en-US" sz="1100" b="1" i="0" strike="noStrike" cap="none">
                        <a:solidFill>
                          <a:srgbClr val="000000"/>
                        </a:solidFill>
                        <a:latin typeface="Garamond" panose="02020404030301010803" pitchFamily="18" charset="0"/>
                        <a:ea typeface="Garamond"/>
                        <a:cs typeface="Garamond"/>
                        <a:sym typeface="Garamond"/>
                      </a:endParaRPr>
                    </a:p>
                    <a:p>
                      <a:endParaRPr lang="en-US" sz="1200"/>
                    </a:p>
                  </a:txBody>
                  <a:tcPr>
                    <a:solidFill>
                      <a:schemeClr val="bg1"/>
                    </a:solidFill>
                  </a:tcPr>
                </a:tc>
                <a:tc>
                  <a:txBody>
                    <a:bodyPr/>
                    <a:lstStyle/>
                    <a:p>
                      <a:pPr lvl="0"/>
                      <a:r>
                        <a:rPr lang="en-US" sz="1100" b="1" u="sng">
                          <a:solidFill>
                            <a:srgbClr val="000000"/>
                          </a:solidFill>
                          <a:latin typeface="Garamond" panose="02020404030301010803" pitchFamily="18" charset="0"/>
                          <a:ea typeface="Garamond"/>
                          <a:cs typeface="Garamond"/>
                          <a:sym typeface="Garamond"/>
                        </a:rPr>
                        <a:t>Operational Separation Capacity (US-First) Drives Margin Improvement</a:t>
                      </a:r>
                    </a:p>
                    <a:p>
                      <a:pPr lvl="0"/>
                      <a:endParaRPr lang="en-US" sz="1100" b="1" u="sng">
                        <a:solidFill>
                          <a:srgbClr val="000000"/>
                        </a:solidFill>
                        <a:latin typeface="Garamond" panose="02020404030301010803" pitchFamily="18" charset="0"/>
                        <a:ea typeface="Garamond"/>
                        <a:cs typeface="Garamond"/>
                        <a:sym typeface="Garamond"/>
                      </a:endParaRPr>
                    </a:p>
                    <a:p>
                      <a:pPr lvl="0"/>
                      <a:r>
                        <a:rPr lang="en-US" sz="1100" b="1">
                          <a:solidFill>
                            <a:srgbClr val="000000"/>
                          </a:solidFill>
                          <a:latin typeface="Garamond" panose="02020404030301010803" pitchFamily="18" charset="0"/>
                          <a:ea typeface="Garamond"/>
                          <a:cs typeface="Garamond"/>
                          <a:sym typeface="Garamond"/>
                        </a:rPr>
                        <a:t>2022</a:t>
                      </a:r>
                      <a:r>
                        <a:rPr lang="en-US" sz="1100">
                          <a:solidFill>
                            <a:srgbClr val="000000"/>
                          </a:solidFill>
                          <a:latin typeface="Garamond" panose="02020404030301010803" pitchFamily="18" charset="0"/>
                          <a:ea typeface="Garamond"/>
                          <a:cs typeface="Garamond"/>
                          <a:sym typeface="Garamond"/>
                        </a:rPr>
                        <a:t>: Begins separating concentrated NdPr oxide at Mountain Pass. Output scales by 101% from 1,294 MT in 2024 to 2,599 MT in 2025, </a:t>
                      </a:r>
                      <a:r>
                        <a:rPr lang="en-US" sz="1100" b="1">
                          <a:solidFill>
                            <a:srgbClr val="000000"/>
                          </a:solidFill>
                          <a:latin typeface="Garamond" panose="02020404030301010803" pitchFamily="18" charset="0"/>
                          <a:ea typeface="Garamond"/>
                          <a:cs typeface="Garamond"/>
                          <a:sym typeface="Garamond"/>
                        </a:rPr>
                        <a:t>demonstrating a quickly scaling separation capacity. Fixed costs are being spread over a larger volume, allowing for margin improvement. </a:t>
                      </a:r>
                    </a:p>
                    <a:p>
                      <a:endParaRPr lang="en-US" sz="1100">
                        <a:solidFill>
                          <a:srgbClr val="000000"/>
                        </a:solidFill>
                        <a:latin typeface="Garamond" panose="02020404030301010803" pitchFamily="18" charset="0"/>
                        <a:ea typeface="Garamond"/>
                        <a:cs typeface="Garamond"/>
                        <a:sym typeface="Garamond"/>
                      </a:endParaRPr>
                    </a:p>
                    <a:p>
                      <a:r>
                        <a:rPr lang="en-US" sz="1100" b="1" u="sng">
                          <a:solidFill>
                            <a:srgbClr val="000000"/>
                          </a:solidFill>
                          <a:latin typeface="Garamond" panose="02020404030301010803" pitchFamily="18" charset="0"/>
                          <a:ea typeface="Garamond"/>
                          <a:cs typeface="Garamond"/>
                          <a:sym typeface="Garamond"/>
                        </a:rPr>
                        <a:t>Full Self-Sufficiency From China Drives Pricing Power</a:t>
                      </a:r>
                    </a:p>
                    <a:p>
                      <a:endParaRPr lang="en-US" sz="1100" b="1" u="sng">
                        <a:solidFill>
                          <a:srgbClr val="000000"/>
                        </a:solidFill>
                        <a:latin typeface="Garamond" panose="02020404030301010803" pitchFamily="18" charset="0"/>
                        <a:ea typeface="Garamond"/>
                        <a:cs typeface="Garamond"/>
                        <a:sym typeface="Garamond"/>
                      </a:endParaRPr>
                    </a:p>
                    <a:p>
                      <a:endParaRPr lang="en-US" sz="1100">
                        <a:solidFill>
                          <a:srgbClr val="000000"/>
                        </a:solidFill>
                        <a:latin typeface="Garamond" panose="02020404030301010803" pitchFamily="18" charset="0"/>
                        <a:ea typeface="Garamond"/>
                        <a:cs typeface="Garamond"/>
                        <a:sym typeface="Garamond"/>
                      </a:endParaRPr>
                    </a:p>
                    <a:p>
                      <a:r>
                        <a:rPr lang="en-US" sz="1100">
                          <a:solidFill>
                            <a:srgbClr val="000000"/>
                          </a:solidFill>
                          <a:latin typeface="Garamond" panose="02020404030301010803" pitchFamily="18" charset="0"/>
                          <a:ea typeface="Garamond"/>
                          <a:cs typeface="Garamond"/>
                          <a:sym typeface="Garamond"/>
                        </a:rPr>
                        <a:t>Domestic separation capacity eliminates the need to ship to China and officially makes MP fully self-sufficient. </a:t>
                      </a:r>
                      <a:r>
                        <a:rPr lang="en-US" sz="1100" b="1">
                          <a:solidFill>
                            <a:srgbClr val="000000"/>
                          </a:solidFill>
                          <a:latin typeface="Garamond" panose="02020404030301010803" pitchFamily="18" charset="0"/>
                          <a:ea typeface="Garamond"/>
                          <a:cs typeface="Garamond"/>
                          <a:sym typeface="Garamond"/>
                        </a:rPr>
                        <a:t>This will allow MP to negotiate prices based on domestic contracts, not global economics.</a:t>
                      </a:r>
                    </a:p>
                  </a:txBody>
                  <a:tcPr>
                    <a:solidFill>
                      <a:schemeClr val="bg1"/>
                    </a:solidFill>
                  </a:tcPr>
                </a:tc>
                <a:tc>
                  <a:txBody>
                    <a:bodyPr/>
                    <a:lstStyle/>
                    <a:p>
                      <a:pPr marL="0" marR="0" lvl="0" indent="0" algn="l" rtl="0">
                        <a:lnSpc>
                          <a:spcPct val="100000"/>
                        </a:lnSpc>
                        <a:spcBef>
                          <a:spcPts val="0"/>
                        </a:spcBef>
                        <a:spcAft>
                          <a:spcPts val="0"/>
                        </a:spcAft>
                        <a:buNone/>
                      </a:pPr>
                      <a:r>
                        <a:rPr lang="en-US" sz="1100" b="1" i="0" u="sng" strike="noStrike" cap="none">
                          <a:solidFill>
                            <a:srgbClr val="000000"/>
                          </a:solidFill>
                          <a:latin typeface="Garamond" panose="02020404030301010803" pitchFamily="18" charset="0"/>
                          <a:ea typeface="Garamond"/>
                          <a:cs typeface="Garamond"/>
                          <a:sym typeface="Garamond"/>
                        </a:rPr>
                        <a:t>Opening of Plant </a:t>
                      </a:r>
                      <a:r>
                        <a:rPr lang="en-US" sz="1100" b="1" u="sng">
                          <a:solidFill>
                            <a:srgbClr val="000000"/>
                          </a:solidFill>
                          <a:latin typeface="Garamond" panose="02020404030301010803" pitchFamily="18" charset="0"/>
                          <a:ea typeface="Garamond"/>
                          <a:cs typeface="Garamond"/>
                          <a:sym typeface="Garamond"/>
                        </a:rPr>
                        <a:t>in Texas Marks Inflection Point</a:t>
                      </a:r>
                    </a:p>
                    <a:p>
                      <a:pPr marL="0" marR="0" lvl="0" indent="0" algn="l" rtl="0">
                        <a:lnSpc>
                          <a:spcPct val="100000"/>
                        </a:lnSpc>
                        <a:spcBef>
                          <a:spcPts val="0"/>
                        </a:spcBef>
                        <a:spcAft>
                          <a:spcPts val="0"/>
                        </a:spcAft>
                        <a:buNone/>
                      </a:pPr>
                      <a:endParaRPr lang="en-US" sz="1100" b="1">
                        <a:solidFill>
                          <a:srgbClr val="000000"/>
                        </a:solidFill>
                        <a:latin typeface="Garamond" panose="02020404030301010803" pitchFamily="18" charset="0"/>
                        <a:ea typeface="Garamond"/>
                        <a:cs typeface="Garamond"/>
                        <a:sym typeface="Garamond"/>
                      </a:endParaRPr>
                    </a:p>
                    <a:p>
                      <a:pPr marL="0" marR="0" lvl="0" indent="0" algn="l" rtl="0">
                        <a:lnSpc>
                          <a:spcPct val="100000"/>
                        </a:lnSpc>
                        <a:spcBef>
                          <a:spcPts val="0"/>
                        </a:spcBef>
                        <a:spcAft>
                          <a:spcPts val="0"/>
                        </a:spcAft>
                        <a:buNone/>
                      </a:pPr>
                      <a:endParaRPr lang="en-US" sz="1100" b="1">
                        <a:solidFill>
                          <a:srgbClr val="000000"/>
                        </a:solidFill>
                        <a:latin typeface="Garamond" panose="02020404030301010803" pitchFamily="18" charset="0"/>
                        <a:ea typeface="Garamond"/>
                        <a:cs typeface="Garamond"/>
                        <a:sym typeface="Garamond"/>
                      </a:endParaRPr>
                    </a:p>
                    <a:p>
                      <a:pPr marL="0" marR="0" lvl="0" indent="0" algn="l" rtl="0">
                        <a:lnSpc>
                          <a:spcPct val="100000"/>
                        </a:lnSpc>
                        <a:spcBef>
                          <a:spcPts val="0"/>
                        </a:spcBef>
                        <a:spcAft>
                          <a:spcPts val="0"/>
                        </a:spcAft>
                        <a:buNone/>
                      </a:pPr>
                      <a:r>
                        <a:rPr lang="en-US" sz="1100" b="1">
                          <a:solidFill>
                            <a:srgbClr val="000000"/>
                          </a:solidFill>
                          <a:latin typeface="Garamond" panose="02020404030301010803" pitchFamily="18" charset="0"/>
                          <a:ea typeface="Garamond"/>
                          <a:cs typeface="Garamond"/>
                          <a:sym typeface="Garamond"/>
                        </a:rPr>
                        <a:t>2025: </a:t>
                      </a:r>
                      <a:r>
                        <a:rPr lang="en-US" sz="1100">
                          <a:solidFill>
                            <a:srgbClr val="000000"/>
                          </a:solidFill>
                          <a:latin typeface="Garamond" panose="02020404030301010803" pitchFamily="18" charset="0"/>
                          <a:ea typeface="Garamond"/>
                          <a:cs typeface="Garamond"/>
                          <a:sym typeface="Garamond"/>
                        </a:rPr>
                        <a:t>MP’s first Texas magnet manufacturing plant (Independence) is online and producing over 3,000 MT of magnets per year. </a:t>
                      </a:r>
                      <a:r>
                        <a:rPr lang="en-US" sz="1100" b="1">
                          <a:solidFill>
                            <a:srgbClr val="000000"/>
                          </a:solidFill>
                          <a:latin typeface="Garamond" panose="02020404030301010803" pitchFamily="18" charset="0"/>
                          <a:ea typeface="Garamond"/>
                          <a:cs typeface="Garamond"/>
                          <a:sym typeface="Garamond"/>
                        </a:rPr>
                        <a:t>Prepayments from Apple and contracts with GM guarantee future cash flows.</a:t>
                      </a:r>
                    </a:p>
                    <a:p>
                      <a:pPr lvl="0"/>
                      <a:endParaRPr lang="en-US" sz="1100" b="1" u="sng">
                        <a:solidFill>
                          <a:srgbClr val="000000"/>
                        </a:solidFill>
                        <a:latin typeface="Garamond" panose="02020404030301010803" pitchFamily="18" charset="0"/>
                        <a:ea typeface="Garamond"/>
                        <a:cs typeface="Garamond"/>
                        <a:sym typeface="Garamond"/>
                      </a:endParaRPr>
                    </a:p>
                    <a:p>
                      <a:pPr lvl="0"/>
                      <a:endParaRPr lang="en-US" sz="1100" b="1" u="sng">
                        <a:solidFill>
                          <a:srgbClr val="000000"/>
                        </a:solidFill>
                        <a:latin typeface="Garamond" panose="02020404030301010803" pitchFamily="18" charset="0"/>
                        <a:ea typeface="Garamond"/>
                        <a:cs typeface="Garamond"/>
                        <a:sym typeface="Garamond"/>
                      </a:endParaRPr>
                    </a:p>
                    <a:p>
                      <a:pPr lvl="0"/>
                      <a:r>
                        <a:rPr lang="en-US" sz="1100" b="1" u="sng">
                          <a:solidFill>
                            <a:srgbClr val="000000"/>
                          </a:solidFill>
                          <a:latin typeface="Garamond" panose="02020404030301010803" pitchFamily="18" charset="0"/>
                          <a:ea typeface="Garamond"/>
                          <a:cs typeface="Garamond"/>
                          <a:sym typeface="Garamond"/>
                        </a:rPr>
                        <a:t>Planned Construction of Second Texas Plant Will Cement Supply Chain Control</a:t>
                      </a:r>
                    </a:p>
                    <a:p>
                      <a:pPr lvl="0"/>
                      <a:endParaRPr lang="en-US" sz="1100" b="1">
                        <a:solidFill>
                          <a:srgbClr val="000000"/>
                        </a:solidFill>
                        <a:latin typeface="Garamond" panose="02020404030301010803" pitchFamily="18" charset="0"/>
                        <a:ea typeface="Garamond"/>
                        <a:cs typeface="Garamond"/>
                        <a:sym typeface="Garamond"/>
                      </a:endParaRPr>
                    </a:p>
                    <a:p>
                      <a:pPr lvl="0"/>
                      <a:r>
                        <a:rPr lang="en-US" sz="1100" b="1">
                          <a:solidFill>
                            <a:srgbClr val="000000"/>
                          </a:solidFill>
                          <a:latin typeface="Garamond" panose="02020404030301010803" pitchFamily="18" charset="0"/>
                          <a:ea typeface="Garamond"/>
                          <a:cs typeface="Garamond"/>
                          <a:sym typeface="Garamond"/>
                        </a:rPr>
                        <a:t>2028: </a:t>
                      </a:r>
                      <a:r>
                        <a:rPr lang="en-US" sz="1100">
                          <a:solidFill>
                            <a:srgbClr val="000000"/>
                          </a:solidFill>
                          <a:latin typeface="Garamond" panose="02020404030301010803" pitchFamily="18" charset="0"/>
                          <a:ea typeface="Garamond"/>
                          <a:cs typeface="Garamond"/>
                          <a:sym typeface="Garamond"/>
                        </a:rPr>
                        <a:t>A second government-funded manufacturing plant will scale MP’s total production to over 10,000 MT. This represents an output </a:t>
                      </a:r>
                      <a:r>
                        <a:rPr lang="en-US" sz="1100" b="1">
                          <a:solidFill>
                            <a:srgbClr val="000000"/>
                          </a:solidFill>
                          <a:latin typeface="Garamond" panose="02020404030301010803" pitchFamily="18" charset="0"/>
                          <a:ea typeface="Garamond"/>
                          <a:cs typeface="Garamond"/>
                          <a:sym typeface="Garamond"/>
                        </a:rPr>
                        <a:t>no competitor can match within the next decade.</a:t>
                      </a:r>
                    </a:p>
                  </a:txBody>
                  <a:tcPr>
                    <a:solidFill>
                      <a:schemeClr val="bg1"/>
                    </a:solidFill>
                  </a:tcPr>
                </a:tc>
                <a:extLst>
                  <a:ext uri="{0D108BD9-81ED-4DB2-BD59-A6C34878D82A}">
                    <a16:rowId xmlns:a16="http://schemas.microsoft.com/office/drawing/2014/main" val="3605539258"/>
                  </a:ext>
                </a:extLst>
              </a:tr>
            </a:tbl>
          </a:graphicData>
        </a:graphic>
      </p:graphicFrame>
    </p:spTree>
    <p:extLst>
      <p:ext uri="{BB962C8B-B14F-4D97-AF65-F5344CB8AC3E}">
        <p14:creationId xmlns:p14="http://schemas.microsoft.com/office/powerpoint/2010/main" val="345123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p60"/>
          <p:cNvSpPr txBox="1">
            <a:spLocks noGrp="1"/>
          </p:cNvSpPr>
          <p:nvPr>
            <p:ph type="body" idx="1"/>
          </p:nvPr>
        </p:nvSpPr>
        <p:spPr>
          <a:xfrm>
            <a:off x="157192" y="726723"/>
            <a:ext cx="11777633" cy="338554"/>
          </a:xfrm>
          <a:prstGeom prst="rect">
            <a:avLst/>
          </a:prstGeom>
          <a:noFill/>
          <a:ln>
            <a:noFill/>
          </a:ln>
        </p:spPr>
        <p:txBody>
          <a:bodyPr spcFirstLastPara="1" wrap="square" lIns="45720" tIns="45720" rIns="0" bIns="0" anchor="ctr" anchorCtr="0">
            <a:noAutofit/>
          </a:bodyPr>
          <a:lstStyle/>
          <a:p>
            <a:pPr>
              <a:lnSpc>
                <a:spcPct val="90000"/>
              </a:lnSpc>
            </a:pPr>
            <a:r>
              <a:rPr lang="en-US" sz="1500" b="1" i="1">
                <a:solidFill>
                  <a:srgbClr val="002060"/>
                </a:solidFill>
                <a:latin typeface="Garamond"/>
                <a:sym typeface="Garamond"/>
              </a:rPr>
              <a:t>Despite worries of MP Materials' vulnerability to price wars and supply drops, the US Government's support guarantees MP's dominance. </a:t>
            </a:r>
            <a:endParaRPr lang="en-US" sz="1500" b="1" i="1">
              <a:solidFill>
                <a:srgbClr val="002060"/>
              </a:solidFill>
              <a:latin typeface="Garamond"/>
            </a:endParaRPr>
          </a:p>
        </p:txBody>
      </p:sp>
      <p:sp>
        <p:nvSpPr>
          <p:cNvPr id="677" name="Google Shape;677;p60"/>
          <p:cNvSpPr txBox="1">
            <a:spLocks noGrp="1"/>
          </p:cNvSpPr>
          <p:nvPr>
            <p:ph type="title"/>
          </p:nvPr>
        </p:nvSpPr>
        <p:spPr>
          <a:xfrm>
            <a:off x="159084" y="184170"/>
            <a:ext cx="8910609" cy="491035"/>
          </a:xfrm>
          <a:prstGeom prst="rect">
            <a:avLst/>
          </a:prstGeom>
          <a:noFill/>
          <a:ln>
            <a:noFill/>
          </a:ln>
        </p:spPr>
        <p:txBody>
          <a:bodyPr spcFirstLastPara="1" wrap="square" lIns="45700" tIns="45700" rIns="0" bIns="0" anchor="ctr" anchorCtr="0">
            <a:normAutofit/>
          </a:bodyPr>
          <a:lstStyle/>
          <a:p>
            <a:r>
              <a:rPr lang="en-US">
                <a:latin typeface="Garamond"/>
                <a:ea typeface="Garamond"/>
                <a:cs typeface="Garamond"/>
                <a:sym typeface="Garamond"/>
              </a:rPr>
              <a:t>Investment Driver III – Policy as a Moat</a:t>
            </a:r>
            <a:endParaRPr/>
          </a:p>
        </p:txBody>
      </p:sp>
      <p:sp>
        <p:nvSpPr>
          <p:cNvPr id="678" name="Google Shape;678;p60"/>
          <p:cNvSpPr txBox="1">
            <a:spLocks noGrp="1"/>
          </p:cNvSpPr>
          <p:nvPr>
            <p:ph type="body" idx="2"/>
          </p:nvPr>
        </p:nvSpPr>
        <p:spPr>
          <a:xfrm>
            <a:off x="152029" y="1629863"/>
            <a:ext cx="7796313" cy="940617"/>
          </a:xfrm>
          <a:prstGeom prst="rect">
            <a:avLst/>
          </a:prstGeom>
          <a:noFill/>
          <a:ln>
            <a:noFill/>
          </a:ln>
        </p:spPr>
        <p:txBody>
          <a:bodyPr spcFirstLastPara="1" wrap="square" lIns="91425" tIns="45700" rIns="91425" bIns="45700" anchor="t" anchorCtr="0">
            <a:noAutofit/>
          </a:bodyPr>
          <a:lstStyle/>
          <a:p>
            <a:pPr marL="285750" indent="-285750">
              <a:buClr>
                <a:srgbClr val="002060"/>
              </a:buClr>
              <a:buFont typeface="Noto Sans Symbols"/>
              <a:buChar char="▪"/>
            </a:pPr>
            <a:r>
              <a:rPr lang="en-US" sz="1400">
                <a:solidFill>
                  <a:srgbClr val="0D0D0D"/>
                </a:solidFill>
                <a:latin typeface="Garamond"/>
                <a:sym typeface="Garamond"/>
              </a:rPr>
              <a:t>A 10-year $1B deal with the DoD in July 2025 provides MP Materials with a </a:t>
            </a:r>
            <a:r>
              <a:rPr lang="en-US" sz="1400" b="1">
                <a:solidFill>
                  <a:srgbClr val="0D0D0D"/>
                </a:solidFill>
                <a:latin typeface="Garamond"/>
                <a:sym typeface="Garamond"/>
              </a:rPr>
              <a:t>$110/kg price floor</a:t>
            </a:r>
            <a:r>
              <a:rPr lang="en-US" sz="1400">
                <a:solidFill>
                  <a:srgbClr val="0D0D0D"/>
                </a:solidFill>
                <a:latin typeface="Garamond"/>
                <a:sym typeface="Garamond"/>
              </a:rPr>
              <a:t> for NdPr products. This eliminates bankruptcy risk from </a:t>
            </a:r>
            <a:r>
              <a:rPr lang="en-US" sz="1400" b="1">
                <a:solidFill>
                  <a:srgbClr val="0D0D0D"/>
                </a:solidFill>
                <a:latin typeface="Garamond"/>
                <a:sym typeface="Garamond"/>
              </a:rPr>
              <a:t>China's predatory pricing</a:t>
            </a:r>
            <a:r>
              <a:rPr lang="en-US" sz="1400">
                <a:solidFill>
                  <a:srgbClr val="0D0D0D"/>
                </a:solidFill>
                <a:latin typeface="Garamond"/>
                <a:sym typeface="Garamond"/>
              </a:rPr>
              <a:t> derisking its valuation. MP's role in defense and with the US Government ensure its stability. </a:t>
            </a:r>
            <a:endParaRPr lang="en-US" sz="1400">
              <a:solidFill>
                <a:srgbClr val="0D0D0D"/>
              </a:solidFill>
              <a:latin typeface="Garamond"/>
            </a:endParaRPr>
          </a:p>
          <a:p>
            <a:pPr marL="285750" lvl="0" indent="-285750" algn="l" rtl="0">
              <a:spcBef>
                <a:spcPts val="0"/>
              </a:spcBef>
              <a:spcAft>
                <a:spcPts val="0"/>
              </a:spcAft>
              <a:buClr>
                <a:srgbClr val="002060"/>
              </a:buClr>
              <a:buSzPts val="1400"/>
              <a:buFont typeface="Noto Sans Symbols"/>
              <a:buChar char="▪"/>
            </a:pPr>
            <a:endParaRPr lang="en-US" sz="1400">
              <a:solidFill>
                <a:srgbClr val="0D0D0D"/>
              </a:solidFill>
              <a:latin typeface="Garamond"/>
              <a:ea typeface="Garamond"/>
              <a:cs typeface="Garamond"/>
              <a:sym typeface="Garamond"/>
            </a:endParaRPr>
          </a:p>
          <a:p>
            <a:pPr marL="285750" lvl="0" indent="-285750" algn="l" rtl="0">
              <a:spcBef>
                <a:spcPts val="0"/>
              </a:spcBef>
              <a:spcAft>
                <a:spcPts val="0"/>
              </a:spcAft>
              <a:buClr>
                <a:srgbClr val="002060"/>
              </a:buClr>
              <a:buSzPts val="1400"/>
              <a:buFont typeface="Noto Sans Symbols"/>
              <a:buChar char="▪"/>
            </a:pPr>
            <a:endParaRPr lang="en-US" sz="1400">
              <a:solidFill>
                <a:srgbClr val="0D0D0D"/>
              </a:solidFill>
              <a:latin typeface="Garamond"/>
              <a:ea typeface="Garamond"/>
              <a:cs typeface="Garamond"/>
              <a:sym typeface="Garamond"/>
            </a:endParaRPr>
          </a:p>
          <a:p>
            <a:pPr marL="285750" lvl="0" indent="-285750" algn="l" rtl="0">
              <a:lnSpc>
                <a:spcPct val="124000"/>
              </a:lnSpc>
              <a:spcBef>
                <a:spcPts val="0"/>
              </a:spcBef>
              <a:spcAft>
                <a:spcPts val="0"/>
              </a:spcAft>
              <a:buClr>
                <a:srgbClr val="002060"/>
              </a:buClr>
              <a:buSzPts val="1400"/>
              <a:buFont typeface="Noto Sans Symbols"/>
              <a:buChar char="▪"/>
            </a:pPr>
            <a:endParaRPr/>
          </a:p>
        </p:txBody>
      </p:sp>
      <p:sp>
        <p:nvSpPr>
          <p:cNvPr id="684" name="Google Shape;684;p60"/>
          <p:cNvSpPr/>
          <p:nvPr/>
        </p:nvSpPr>
        <p:spPr>
          <a:xfrm>
            <a:off x="157192" y="1223668"/>
            <a:ext cx="7796312" cy="274320"/>
          </a:xfrm>
          <a:prstGeom prst="rect">
            <a:avLst/>
          </a:prstGeom>
          <a:solidFill>
            <a:srgbClr val="002060"/>
          </a:solidFill>
          <a:ln w="9525"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algn="ctr"/>
            <a:r>
              <a:rPr lang="en-US" sz="1500" b="1">
                <a:solidFill>
                  <a:schemeClr val="lt1"/>
                </a:solidFill>
                <a:latin typeface="Garamond"/>
                <a:sym typeface="Garamond"/>
              </a:rPr>
              <a:t>US and State Government Partnerships</a:t>
            </a:r>
            <a:endParaRPr lang="en-US">
              <a:solidFill>
                <a:schemeClr val="lt1"/>
              </a:solidFill>
            </a:endParaRPr>
          </a:p>
        </p:txBody>
      </p:sp>
      <p:sp>
        <p:nvSpPr>
          <p:cNvPr id="689" name="Google Shape;689;p60"/>
          <p:cNvSpPr txBox="1"/>
          <p:nvPr/>
        </p:nvSpPr>
        <p:spPr>
          <a:xfrm>
            <a:off x="8108928" y="3645311"/>
            <a:ext cx="3709960" cy="369291"/>
          </a:xfrm>
          <a:prstGeom prst="rect">
            <a:avLst/>
          </a:prstGeom>
          <a:noFill/>
          <a:ln>
            <a:noFill/>
          </a:ln>
        </p:spPr>
        <p:txBody>
          <a:bodyPr spcFirstLastPara="1" wrap="square" lIns="91425" tIns="45700" rIns="91425" bIns="45700" anchor="t" anchorCtr="0">
            <a:spAutoFit/>
          </a:bodyPr>
          <a:lstStyle/>
          <a:p>
            <a:r>
              <a:rPr lang="en-US" b="1">
                <a:solidFill>
                  <a:srgbClr val="002060"/>
                </a:solidFill>
                <a:latin typeface="Garamond"/>
                <a:sym typeface="Garamond"/>
              </a:rPr>
              <a:t>Molycorp (MCP) Comparison</a:t>
            </a:r>
            <a:endParaRPr lang="en-US"/>
          </a:p>
        </p:txBody>
      </p:sp>
      <p:cxnSp>
        <p:nvCxnSpPr>
          <p:cNvPr id="690" name="Google Shape;690;p60"/>
          <p:cNvCxnSpPr>
            <a:cxnSpLocks/>
          </p:cNvCxnSpPr>
          <p:nvPr/>
        </p:nvCxnSpPr>
        <p:spPr>
          <a:xfrm>
            <a:off x="8171917" y="3967206"/>
            <a:ext cx="3624236" cy="715"/>
          </a:xfrm>
          <a:prstGeom prst="straightConnector1">
            <a:avLst/>
          </a:prstGeom>
          <a:noFill/>
          <a:ln w="9525" cap="flat" cmpd="sng">
            <a:solidFill>
              <a:srgbClr val="002060"/>
            </a:solidFill>
            <a:prstDash val="solid"/>
            <a:round/>
            <a:headEnd type="none" w="sm" len="sm"/>
            <a:tailEnd type="none" w="sm" len="sm"/>
          </a:ln>
        </p:spPr>
      </p:cxnSp>
      <p:sp>
        <p:nvSpPr>
          <p:cNvPr id="691" name="Google Shape;691;p60"/>
          <p:cNvSpPr txBox="1"/>
          <p:nvPr/>
        </p:nvSpPr>
        <p:spPr>
          <a:xfrm>
            <a:off x="8161844" y="1222971"/>
            <a:ext cx="3889877" cy="338514"/>
          </a:xfrm>
          <a:prstGeom prst="rect">
            <a:avLst/>
          </a:prstGeom>
          <a:noFill/>
          <a:ln>
            <a:noFill/>
          </a:ln>
        </p:spPr>
        <p:txBody>
          <a:bodyPr spcFirstLastPara="1" wrap="square" lIns="91425" tIns="45700" rIns="91425" bIns="45700" anchor="t" anchorCtr="0">
            <a:spAutoFit/>
          </a:bodyPr>
          <a:lstStyle/>
          <a:p>
            <a:r>
              <a:rPr lang="en-US" sz="1600" b="1">
                <a:solidFill>
                  <a:srgbClr val="002060"/>
                </a:solidFill>
                <a:latin typeface="Garamond"/>
                <a:sym typeface="Garamond"/>
              </a:rPr>
              <a:t>Rare Earth Market Prices(Historical)  </a:t>
            </a:r>
            <a:endParaRPr lang="en-US" sz="1600"/>
          </a:p>
        </p:txBody>
      </p:sp>
      <p:cxnSp>
        <p:nvCxnSpPr>
          <p:cNvPr id="692" name="Google Shape;692;p60"/>
          <p:cNvCxnSpPr/>
          <p:nvPr/>
        </p:nvCxnSpPr>
        <p:spPr>
          <a:xfrm rot="10800000" flipH="1">
            <a:off x="8171918" y="1518209"/>
            <a:ext cx="3624235" cy="16073"/>
          </a:xfrm>
          <a:prstGeom prst="straightConnector1">
            <a:avLst/>
          </a:prstGeom>
          <a:noFill/>
          <a:ln w="9525" cap="flat" cmpd="sng">
            <a:solidFill>
              <a:srgbClr val="002060"/>
            </a:solidFill>
            <a:prstDash val="solid"/>
            <a:round/>
            <a:headEnd type="none" w="sm" len="sm"/>
            <a:tailEnd type="none" w="sm" len="sm"/>
          </a:ln>
        </p:spPr>
      </p:cxnSp>
      <p:sp>
        <p:nvSpPr>
          <p:cNvPr id="5" name="Google Shape;678;p60">
            <a:extLst>
              <a:ext uri="{FF2B5EF4-FFF2-40B4-BE49-F238E27FC236}">
                <a16:creationId xmlns:a16="http://schemas.microsoft.com/office/drawing/2014/main" id="{D18B5937-A3FD-FEF6-1FCE-08705DD356CF}"/>
              </a:ext>
            </a:extLst>
          </p:cNvPr>
          <p:cNvSpPr txBox="1">
            <a:spLocks/>
          </p:cNvSpPr>
          <p:nvPr/>
        </p:nvSpPr>
        <p:spPr>
          <a:xfrm>
            <a:off x="159084" y="3374006"/>
            <a:ext cx="7796313" cy="83781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Verdana"/>
                <a:ea typeface="Verdana"/>
                <a:cs typeface="Verdana"/>
                <a:sym typeface="Verdana"/>
              </a:defRPr>
            </a:lvl1pPr>
            <a:lvl2pPr marL="914400" marR="0" lvl="1" indent="-22860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Verdana"/>
                <a:ea typeface="Verdana"/>
                <a:cs typeface="Verdana"/>
                <a:sym typeface="Verdana"/>
              </a:defRPr>
            </a:lvl2pPr>
            <a:lvl3pPr marL="1371600" marR="0" lvl="2" indent="-22860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Verdana"/>
                <a:ea typeface="Verdana"/>
                <a:cs typeface="Verdana"/>
                <a:sym typeface="Verdana"/>
              </a:defRPr>
            </a:lvl3pPr>
            <a:lvl4pPr marL="1828800" marR="0" lvl="3" indent="-22860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Verdana"/>
                <a:ea typeface="Verdana"/>
                <a:cs typeface="Verdana"/>
                <a:sym typeface="Verdana"/>
              </a:defRPr>
            </a:lvl4pPr>
            <a:lvl5pPr marL="2286000" marR="0" lvl="4" indent="-22860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Verdana"/>
                <a:ea typeface="Verdana"/>
                <a:cs typeface="Verdana"/>
                <a:sym typeface="Verdana"/>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Clr>
                <a:srgbClr val="002060"/>
              </a:buClr>
              <a:buFont typeface="Noto Sans Symbols"/>
              <a:buChar char="▪"/>
            </a:pPr>
            <a:r>
              <a:rPr lang="en-US" sz="1400">
                <a:solidFill>
                  <a:srgbClr val="0D0D0D"/>
                </a:solidFill>
                <a:latin typeface="Garamond"/>
                <a:ea typeface="Garamond"/>
                <a:cs typeface="Garamond"/>
                <a:sym typeface="Garamond"/>
              </a:rPr>
              <a:t>MP Materials' magnet factory is located in Texas. MP has received upwards of $66M in grants to encourage scaling and development. In January 2026, Denton County Commissioners Court granted MP a </a:t>
            </a:r>
            <a:r>
              <a:rPr lang="en-US" sz="1400" b="1">
                <a:solidFill>
                  <a:srgbClr val="0D0D0D"/>
                </a:solidFill>
                <a:latin typeface="Garamond"/>
                <a:ea typeface="Garamond"/>
                <a:cs typeface="Garamond"/>
                <a:sym typeface="Garamond"/>
              </a:rPr>
              <a:t>10-year tax break </a:t>
            </a:r>
            <a:r>
              <a:rPr lang="en-US" sz="1400">
                <a:solidFill>
                  <a:srgbClr val="0D0D0D"/>
                </a:solidFill>
                <a:latin typeface="Garamond"/>
                <a:ea typeface="Garamond"/>
                <a:cs typeface="Garamond"/>
                <a:sym typeface="Garamond"/>
              </a:rPr>
              <a:t>of 50% of real and personal property taxes. This pads MP's Stage III margins and ensures MP's magnets are </a:t>
            </a:r>
            <a:r>
              <a:rPr lang="en-US" sz="1400" b="1">
                <a:solidFill>
                  <a:srgbClr val="0D0D0D"/>
                </a:solidFill>
                <a:latin typeface="Garamond"/>
                <a:ea typeface="Garamond"/>
                <a:cs typeface="Garamond"/>
                <a:sym typeface="Garamond"/>
              </a:rPr>
              <a:t>cost-competitive with Chinese goods </a:t>
            </a:r>
            <a:r>
              <a:rPr lang="en-US" sz="1400">
                <a:solidFill>
                  <a:srgbClr val="0D0D0D"/>
                </a:solidFill>
                <a:latin typeface="Garamond"/>
                <a:ea typeface="Garamond"/>
                <a:cs typeface="Garamond"/>
                <a:sym typeface="Garamond"/>
              </a:rPr>
              <a:t>before factoring tariffs. </a:t>
            </a:r>
            <a:endParaRPr lang="en-US" sz="1400">
              <a:solidFill>
                <a:srgbClr val="0D0D0D"/>
              </a:solidFill>
              <a:latin typeface="Garamond"/>
              <a:ea typeface="Garamond"/>
              <a:cs typeface="Garamond"/>
            </a:endParaRPr>
          </a:p>
          <a:p>
            <a:pPr marL="285750" indent="-285750">
              <a:buClr>
                <a:srgbClr val="002060"/>
              </a:buClr>
              <a:buFont typeface="Noto Sans Symbols"/>
              <a:buChar char="▪"/>
            </a:pPr>
            <a:endParaRPr lang="en-US" sz="1400">
              <a:solidFill>
                <a:srgbClr val="0D0D0D"/>
              </a:solidFill>
              <a:latin typeface="Garamond"/>
              <a:ea typeface="Garamond"/>
              <a:cs typeface="Garamond"/>
              <a:sym typeface="Garamond"/>
            </a:endParaRPr>
          </a:p>
          <a:p>
            <a:pPr marL="285750" indent="-285750">
              <a:buClr>
                <a:srgbClr val="002060"/>
              </a:buClr>
              <a:buFont typeface="Noto Sans Symbols"/>
              <a:buChar char="▪"/>
            </a:pPr>
            <a:endParaRPr lang="en-US" sz="1400">
              <a:solidFill>
                <a:srgbClr val="0D0D0D"/>
              </a:solidFill>
              <a:latin typeface="Garamond"/>
              <a:ea typeface="Garamond"/>
              <a:cs typeface="Garamond"/>
              <a:sym typeface="Garamond"/>
            </a:endParaRPr>
          </a:p>
          <a:p>
            <a:pPr marL="285750" indent="-285750">
              <a:lnSpc>
                <a:spcPct val="124000"/>
              </a:lnSpc>
              <a:buClr>
                <a:srgbClr val="002060"/>
              </a:buClr>
              <a:buFont typeface="Noto Sans Symbols"/>
              <a:buChar char="▪"/>
            </a:pPr>
            <a:endParaRPr lang="en-US"/>
          </a:p>
        </p:txBody>
      </p:sp>
      <p:sp>
        <p:nvSpPr>
          <p:cNvPr id="6" name="Google Shape;678;p60">
            <a:extLst>
              <a:ext uri="{FF2B5EF4-FFF2-40B4-BE49-F238E27FC236}">
                <a16:creationId xmlns:a16="http://schemas.microsoft.com/office/drawing/2014/main" id="{F3968BD5-70CE-78CE-39D5-2EC2E2D49C0A}"/>
              </a:ext>
            </a:extLst>
          </p:cNvPr>
          <p:cNvSpPr txBox="1">
            <a:spLocks/>
          </p:cNvSpPr>
          <p:nvPr/>
        </p:nvSpPr>
        <p:spPr>
          <a:xfrm>
            <a:off x="157716" y="2380321"/>
            <a:ext cx="7796313" cy="94061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Verdana"/>
                <a:ea typeface="Verdana"/>
                <a:cs typeface="Verdana"/>
                <a:sym typeface="Verdana"/>
              </a:defRPr>
            </a:lvl1pPr>
            <a:lvl2pPr marL="914400" marR="0" lvl="1" indent="-22860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Verdana"/>
                <a:ea typeface="Verdana"/>
                <a:cs typeface="Verdana"/>
                <a:sym typeface="Verdana"/>
              </a:defRPr>
            </a:lvl2pPr>
            <a:lvl3pPr marL="1371600" marR="0" lvl="2" indent="-22860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Verdana"/>
                <a:ea typeface="Verdana"/>
                <a:cs typeface="Verdana"/>
                <a:sym typeface="Verdana"/>
              </a:defRPr>
            </a:lvl3pPr>
            <a:lvl4pPr marL="1828800" marR="0" lvl="3" indent="-22860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Verdana"/>
                <a:ea typeface="Verdana"/>
                <a:cs typeface="Verdana"/>
                <a:sym typeface="Verdana"/>
              </a:defRPr>
            </a:lvl4pPr>
            <a:lvl5pPr marL="2286000" marR="0" lvl="4" indent="-228600" algn="l" rtl="0">
              <a:lnSpc>
                <a:spcPct val="100000"/>
              </a:lnSpc>
              <a:spcBef>
                <a:spcPts val="0"/>
              </a:spcBef>
              <a:spcAft>
                <a:spcPts val="0"/>
              </a:spcAft>
              <a:buClr>
                <a:srgbClr val="000000"/>
              </a:buClr>
              <a:buSzPts val="1400"/>
              <a:buFont typeface="Arial"/>
              <a:buNone/>
              <a:defRPr sz="1600" b="0" i="0" u="none" strike="noStrike" cap="none">
                <a:solidFill>
                  <a:schemeClr val="dk1"/>
                </a:solidFill>
                <a:latin typeface="Verdana"/>
                <a:ea typeface="Verdana"/>
                <a:cs typeface="Verdana"/>
                <a:sym typeface="Verdana"/>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285750" indent="-285750">
              <a:buClr>
                <a:srgbClr val="002060"/>
              </a:buClr>
              <a:buFont typeface="Noto Sans Symbols"/>
              <a:buChar char="▪"/>
            </a:pPr>
            <a:r>
              <a:rPr lang="en-US" sz="1400">
                <a:solidFill>
                  <a:srgbClr val="0D0D0D"/>
                </a:solidFill>
                <a:latin typeface="Garamond"/>
              </a:rPr>
              <a:t>Federal grants for AI data center efficiently correlate with a rise in demand for MP's magnets. NdFeB magnets are critical in high-efficiency cooling fans. MP falls under </a:t>
            </a:r>
            <a:r>
              <a:rPr lang="en-US" sz="1400" b="1">
                <a:solidFill>
                  <a:srgbClr val="0D0D0D"/>
                </a:solidFill>
                <a:latin typeface="Garamond"/>
              </a:rPr>
              <a:t>Section 45X Advanced Manufacturing Tax Credits </a:t>
            </a:r>
            <a:r>
              <a:rPr lang="en-US" sz="1400">
                <a:solidFill>
                  <a:srgbClr val="0D0D0D"/>
                </a:solidFill>
                <a:latin typeface="Garamond"/>
              </a:rPr>
              <a:t>(10% of production cost). MP doesn't just have to rely on the EV and Defense industries but can utilize a high-margin AI infrastructure revenue stream. </a:t>
            </a:r>
          </a:p>
        </p:txBody>
      </p:sp>
      <p:sp>
        <p:nvSpPr>
          <p:cNvPr id="10" name="Google Shape;567;p27">
            <a:extLst>
              <a:ext uri="{FF2B5EF4-FFF2-40B4-BE49-F238E27FC236}">
                <a16:creationId xmlns:a16="http://schemas.microsoft.com/office/drawing/2014/main" id="{5F9D4E49-8421-600B-519F-88D2C45CBC7A}"/>
              </a:ext>
            </a:extLst>
          </p:cNvPr>
          <p:cNvSpPr/>
          <p:nvPr/>
        </p:nvSpPr>
        <p:spPr>
          <a:xfrm>
            <a:off x="152029" y="4367303"/>
            <a:ext cx="7796313" cy="274320"/>
          </a:xfrm>
          <a:prstGeom prst="rect">
            <a:avLst/>
          </a:prstGeom>
          <a:solidFill>
            <a:srgbClr val="002060"/>
          </a:solidFill>
          <a:ln>
            <a:noFill/>
          </a:ln>
        </p:spPr>
        <p:txBody>
          <a:bodyPr spcFirstLastPara="1" wrap="square" lIns="91425" tIns="45700" rIns="91425" bIns="45700" anchor="ctr" anchorCtr="0">
            <a:noAutofit/>
          </a:bodyPr>
          <a:lstStyle/>
          <a:p>
            <a:pPr algn="ctr"/>
            <a:r>
              <a:rPr lang="en-US" sz="1500" b="1">
                <a:solidFill>
                  <a:schemeClr val="lt1"/>
                </a:solidFill>
                <a:latin typeface="Garamond"/>
              </a:rPr>
              <a:t>Strategic Defense and Tech Infrastructure Peers</a:t>
            </a:r>
          </a:p>
        </p:txBody>
      </p:sp>
      <p:sp>
        <p:nvSpPr>
          <p:cNvPr id="2" name="Slide Number Placeholder 2">
            <a:extLst>
              <a:ext uri="{FF2B5EF4-FFF2-40B4-BE49-F238E27FC236}">
                <a16:creationId xmlns:a16="http://schemas.microsoft.com/office/drawing/2014/main" id="{26BC0C40-35B9-FB32-F07D-C24E5C69DB6B}"/>
              </a:ext>
            </a:extLst>
          </p:cNvPr>
          <p:cNvSpPr txBox="1">
            <a:spLocks/>
          </p:cNvSpPr>
          <p:nvPr/>
        </p:nvSpPr>
        <p:spPr>
          <a:xfrm>
            <a:off x="4705350" y="6469738"/>
            <a:ext cx="2781300" cy="365125"/>
          </a:xfrm>
          <a:prstGeom prst="rect">
            <a:avLst/>
          </a:prstGeom>
        </p:spPr>
        <p:txBody>
          <a:bodyPr anchor="ct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1400" b="1" i="0" u="none" strike="noStrike" cap="none">
                <a:solidFill>
                  <a:srgbClr val="000000"/>
                </a:solidFill>
                <a:latin typeface="Garamond" panose="02020404030301010803" pitchFamily="18" charset="0"/>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00000000-1234-1234-1234-123412341234}" type="slidenum">
              <a:rPr lang="en-US" b="0" smtClean="0"/>
              <a:pPr/>
              <a:t>8</a:t>
            </a:fld>
            <a:endParaRPr lang="en-US" b="0"/>
          </a:p>
        </p:txBody>
      </p:sp>
      <p:pic>
        <p:nvPicPr>
          <p:cNvPr id="8" name="Picture 7" descr="A black and grey logo&#10;&#10;AI-generated content may be incorrect.">
            <a:extLst>
              <a:ext uri="{FF2B5EF4-FFF2-40B4-BE49-F238E27FC236}">
                <a16:creationId xmlns:a16="http://schemas.microsoft.com/office/drawing/2014/main" id="{CEF05B52-EC3B-C595-EE48-627DA3A37DE9}"/>
              </a:ext>
            </a:extLst>
          </p:cNvPr>
          <p:cNvPicPr>
            <a:picLocks noChangeAspect="1"/>
          </p:cNvPicPr>
          <p:nvPr/>
        </p:nvPicPr>
        <p:blipFill>
          <a:blip r:embed="rId3"/>
          <a:srcRect l="488" r="-372" b="14475"/>
          <a:stretch>
            <a:fillRect/>
          </a:stretch>
        </p:blipFill>
        <p:spPr>
          <a:xfrm>
            <a:off x="5791198" y="4641850"/>
            <a:ext cx="2173407" cy="984794"/>
          </a:xfrm>
          <a:prstGeom prst="rect">
            <a:avLst/>
          </a:prstGeom>
        </p:spPr>
      </p:pic>
      <p:pic>
        <p:nvPicPr>
          <p:cNvPr id="12" name="Picture 11" descr="A blue and black logo&#10;&#10;AI-generated content may be incorrect.">
            <a:extLst>
              <a:ext uri="{FF2B5EF4-FFF2-40B4-BE49-F238E27FC236}">
                <a16:creationId xmlns:a16="http://schemas.microsoft.com/office/drawing/2014/main" id="{B369D60F-BC25-4C9A-FCC5-661D90245EB2}"/>
              </a:ext>
            </a:extLst>
          </p:cNvPr>
          <p:cNvPicPr>
            <a:picLocks noChangeAspect="1"/>
          </p:cNvPicPr>
          <p:nvPr/>
        </p:nvPicPr>
        <p:blipFill>
          <a:blip r:embed="rId4"/>
          <a:stretch>
            <a:fillRect/>
          </a:stretch>
        </p:blipFill>
        <p:spPr>
          <a:xfrm>
            <a:off x="160866" y="4779433"/>
            <a:ext cx="3873500" cy="1172634"/>
          </a:xfrm>
          <a:prstGeom prst="rect">
            <a:avLst/>
          </a:prstGeom>
        </p:spPr>
      </p:pic>
      <p:pic>
        <p:nvPicPr>
          <p:cNvPr id="14" name="Picture 13" descr="A blue and red logo&#10;&#10;AI-generated content may be incorrect.">
            <a:extLst>
              <a:ext uri="{FF2B5EF4-FFF2-40B4-BE49-F238E27FC236}">
                <a16:creationId xmlns:a16="http://schemas.microsoft.com/office/drawing/2014/main" id="{033C6B49-3E55-4588-A13E-636C450AC669}"/>
              </a:ext>
            </a:extLst>
          </p:cNvPr>
          <p:cNvPicPr>
            <a:picLocks noChangeAspect="1"/>
          </p:cNvPicPr>
          <p:nvPr/>
        </p:nvPicPr>
        <p:blipFill>
          <a:blip r:embed="rId5"/>
          <a:stretch>
            <a:fillRect/>
          </a:stretch>
        </p:blipFill>
        <p:spPr>
          <a:xfrm>
            <a:off x="3598333" y="5058833"/>
            <a:ext cx="3534834" cy="2137834"/>
          </a:xfrm>
          <a:prstGeom prst="rect">
            <a:avLst/>
          </a:prstGeom>
        </p:spPr>
      </p:pic>
      <p:pic>
        <p:nvPicPr>
          <p:cNvPr id="3" name="Picture 2">
            <a:extLst>
              <a:ext uri="{FF2B5EF4-FFF2-40B4-BE49-F238E27FC236}">
                <a16:creationId xmlns:a16="http://schemas.microsoft.com/office/drawing/2014/main" id="{C04C2C02-58C3-28B9-7387-A51027A13D1F}"/>
              </a:ext>
            </a:extLst>
          </p:cNvPr>
          <p:cNvPicPr>
            <a:picLocks noChangeAspect="1"/>
          </p:cNvPicPr>
          <p:nvPr/>
        </p:nvPicPr>
        <p:blipFill>
          <a:blip r:embed="rId6"/>
          <a:stretch>
            <a:fillRect/>
          </a:stretch>
        </p:blipFill>
        <p:spPr>
          <a:xfrm>
            <a:off x="8170332" y="1530453"/>
            <a:ext cx="3545418" cy="1881512"/>
          </a:xfrm>
          <a:prstGeom prst="rect">
            <a:avLst/>
          </a:prstGeom>
        </p:spPr>
      </p:pic>
      <p:pic>
        <p:nvPicPr>
          <p:cNvPr id="4" name="Picture 3" descr="A graph showing the growth of a stock market&#10;&#10;AI-generated content may be incorrect.">
            <a:extLst>
              <a:ext uri="{FF2B5EF4-FFF2-40B4-BE49-F238E27FC236}">
                <a16:creationId xmlns:a16="http://schemas.microsoft.com/office/drawing/2014/main" id="{08F25C78-166A-A5BA-617E-D92BD162E995}"/>
              </a:ext>
            </a:extLst>
          </p:cNvPr>
          <p:cNvPicPr>
            <a:picLocks noChangeAspect="1"/>
          </p:cNvPicPr>
          <p:nvPr/>
        </p:nvPicPr>
        <p:blipFill>
          <a:blip r:embed="rId7"/>
          <a:stretch>
            <a:fillRect/>
          </a:stretch>
        </p:blipFill>
        <p:spPr>
          <a:xfrm>
            <a:off x="8165041" y="3969279"/>
            <a:ext cx="3714750" cy="2486025"/>
          </a:xfrm>
          <a:prstGeom prst="rect">
            <a:avLst/>
          </a:prstGeom>
        </p:spPr>
      </p:pic>
    </p:spTree>
    <p:extLst>
      <p:ext uri="{BB962C8B-B14F-4D97-AF65-F5344CB8AC3E}">
        <p14:creationId xmlns:p14="http://schemas.microsoft.com/office/powerpoint/2010/main" val="3627120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4C7D-337B-D0B5-E195-972DCFCE95AB}"/>
              </a:ext>
            </a:extLst>
          </p:cNvPr>
          <p:cNvSpPr>
            <a:spLocks noGrp="1"/>
          </p:cNvSpPr>
          <p:nvPr>
            <p:ph type="title"/>
          </p:nvPr>
        </p:nvSpPr>
        <p:spPr>
          <a:xfrm>
            <a:off x="215090" y="699224"/>
            <a:ext cx="11748310" cy="365125"/>
          </a:xfrm>
        </p:spPr>
        <p:txBody>
          <a:bodyPr lIns="91440" tIns="45720" rIns="91440" bIns="45720" anchor="t">
            <a:normAutofit fontScale="90000"/>
          </a:bodyPr>
          <a:lstStyle/>
          <a:p>
            <a:r>
              <a:rPr lang="en-US" sz="1600" b="1" i="1">
                <a:solidFill>
                  <a:srgbClr val="002060"/>
                </a:solidFill>
                <a:latin typeface="Garamond"/>
                <a:ea typeface="+mj-lt"/>
                <a:cs typeface="+mj-lt"/>
              </a:rPr>
              <a:t>MP Materials exhibits highly volatile revenue, compressing margins, and declining profitability, reflecting strong sensitivity to rare earth pricing and cyclical market dynamics.</a:t>
            </a:r>
            <a:endParaRPr lang="en-US" sz="1600" b="1" i="1">
              <a:solidFill>
                <a:srgbClr val="002060"/>
              </a:solidFill>
              <a:latin typeface="Garamond"/>
            </a:endParaRPr>
          </a:p>
          <a:p>
            <a:endParaRPr lang="en-US" sz="3600"/>
          </a:p>
        </p:txBody>
      </p:sp>
      <p:graphicFrame>
        <p:nvGraphicFramePr>
          <p:cNvPr id="7" name="Table 6">
            <a:extLst>
              <a:ext uri="{FF2B5EF4-FFF2-40B4-BE49-F238E27FC236}">
                <a16:creationId xmlns:a16="http://schemas.microsoft.com/office/drawing/2014/main" id="{0A55AE6A-7E40-1A4B-26E0-046B58E5E294}"/>
              </a:ext>
            </a:extLst>
          </p:cNvPr>
          <p:cNvGraphicFramePr>
            <a:graphicFrameLocks noGrp="1"/>
          </p:cNvGraphicFramePr>
          <p:nvPr>
            <p:extLst>
              <p:ext uri="{D42A27DB-BD31-4B8C-83A1-F6EECF244321}">
                <p14:modId xmlns:p14="http://schemas.microsoft.com/office/powerpoint/2010/main" val="476426962"/>
              </p:ext>
            </p:extLst>
          </p:nvPr>
        </p:nvGraphicFramePr>
        <p:xfrm>
          <a:off x="232752" y="1306300"/>
          <a:ext cx="2477434" cy="627993"/>
        </p:xfrm>
        <a:graphic>
          <a:graphicData uri="http://schemas.openxmlformats.org/drawingml/2006/table">
            <a:tbl>
              <a:tblPr firstRow="1" bandRow="1">
                <a:tableStyleId>{5C22544A-7EE6-4342-B048-85BDC9FD1C3A}</a:tableStyleId>
              </a:tblPr>
              <a:tblGrid>
                <a:gridCol w="2477434">
                  <a:extLst>
                    <a:ext uri="{9D8B030D-6E8A-4147-A177-3AD203B41FA5}">
                      <a16:colId xmlns:a16="http://schemas.microsoft.com/office/drawing/2014/main" val="2365926460"/>
                    </a:ext>
                  </a:extLst>
                </a:gridCol>
              </a:tblGrid>
              <a:tr h="0">
                <a:tc>
                  <a:txBody>
                    <a:bodyPr/>
                    <a:lstStyle/>
                    <a:p>
                      <a:r>
                        <a:rPr lang="en-US" sz="1400">
                          <a:latin typeface="Garamond" panose="02020404030301010803" pitchFamily="18" charset="0"/>
                        </a:rPr>
                        <a:t>Revenue</a:t>
                      </a:r>
                    </a:p>
                  </a:txBody>
                  <a:tcPr>
                    <a:solidFill>
                      <a:srgbClr val="002060"/>
                    </a:solidFill>
                  </a:tcPr>
                </a:tc>
                <a:extLst>
                  <a:ext uri="{0D108BD9-81ED-4DB2-BD59-A6C34878D82A}">
                    <a16:rowId xmlns:a16="http://schemas.microsoft.com/office/drawing/2014/main" val="277000532"/>
                  </a:ext>
                </a:extLst>
              </a:tr>
              <a:tr h="323193">
                <a:tc>
                  <a:txBody>
                    <a:bodyPr/>
                    <a:lstStyle/>
                    <a:p>
                      <a:r>
                        <a:rPr lang="en-US" sz="1400" i="1">
                          <a:latin typeface="Garamond" panose="02020404030301010803" pitchFamily="18" charset="0"/>
                        </a:rPr>
                        <a:t>% Growth</a:t>
                      </a:r>
                    </a:p>
                  </a:txBody>
                  <a:tcPr/>
                </a:tc>
                <a:extLst>
                  <a:ext uri="{0D108BD9-81ED-4DB2-BD59-A6C34878D82A}">
                    <a16:rowId xmlns:a16="http://schemas.microsoft.com/office/drawing/2014/main" val="3658773881"/>
                  </a:ext>
                </a:extLst>
              </a:tr>
            </a:tbl>
          </a:graphicData>
        </a:graphic>
      </p:graphicFrame>
      <p:sp>
        <p:nvSpPr>
          <p:cNvPr id="10" name="TextBox 9">
            <a:extLst>
              <a:ext uri="{FF2B5EF4-FFF2-40B4-BE49-F238E27FC236}">
                <a16:creationId xmlns:a16="http://schemas.microsoft.com/office/drawing/2014/main" id="{2478B79E-257F-89AB-2EF0-94B396955257}"/>
              </a:ext>
            </a:extLst>
          </p:cNvPr>
          <p:cNvSpPr txBox="1"/>
          <p:nvPr/>
        </p:nvSpPr>
        <p:spPr>
          <a:xfrm>
            <a:off x="8139752" y="1007440"/>
            <a:ext cx="3690167" cy="21544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latin typeface="Garamond" panose="02020404030301010803" pitchFamily="18" charset="0"/>
              </a:rPr>
              <a:t>Revenue Growth: </a:t>
            </a:r>
          </a:p>
          <a:p>
            <a:pPr marL="285750" indent="-285750">
              <a:buFont typeface="Arial" panose="020B0604020202020204" pitchFamily="34" charset="0"/>
              <a:buChar char="•"/>
            </a:pPr>
            <a:r>
              <a:rPr lang="en-US" sz="1400">
                <a:latin typeface="Garamond" panose="02020404030301010803" pitchFamily="18" charset="0"/>
              </a:rPr>
              <a:t>Revenue growth is highly volatile, as it is seen to increase in FY 2022, before declining significantly in FY 2023-2024. However, it ultimately rebounds in FY 2025, which reflects sensitivity to rare earth pricing, instead of </a:t>
            </a:r>
            <a:r>
              <a:rPr lang="en-US" sz="1400">
                <a:latin typeface="Garamond" panose="02020404030301010803" pitchFamily="18" charset="0"/>
                <a:ea typeface="+mn-lt"/>
                <a:cs typeface="+mn-lt"/>
              </a:rPr>
              <a:t>stable, consistent customer demand</a:t>
            </a:r>
          </a:p>
          <a:p>
            <a:r>
              <a:rPr lang="en-US" b="1">
                <a:latin typeface="Garamond" panose="02020404030301010803" pitchFamily="18" charset="0"/>
              </a:rPr>
              <a:t> </a:t>
            </a:r>
          </a:p>
          <a:p>
            <a:r>
              <a:rPr lang="en-US" b="1">
                <a:latin typeface="Garamond" panose="02020404030301010803" pitchFamily="18" charset="0"/>
              </a:rPr>
              <a:t> </a:t>
            </a:r>
            <a:endParaRPr lang="en-US">
              <a:latin typeface="Garamond" panose="02020404030301010803" pitchFamily="18" charset="0"/>
            </a:endParaRPr>
          </a:p>
        </p:txBody>
      </p:sp>
      <p:graphicFrame>
        <p:nvGraphicFramePr>
          <p:cNvPr id="13" name="Table 12">
            <a:extLst>
              <a:ext uri="{FF2B5EF4-FFF2-40B4-BE49-F238E27FC236}">
                <a16:creationId xmlns:a16="http://schemas.microsoft.com/office/drawing/2014/main" id="{01937A67-EA83-BE94-DC0E-1126CDB8D84B}"/>
              </a:ext>
            </a:extLst>
          </p:cNvPr>
          <p:cNvGraphicFramePr>
            <a:graphicFrameLocks noGrp="1"/>
          </p:cNvGraphicFramePr>
          <p:nvPr>
            <p:extLst>
              <p:ext uri="{D42A27DB-BD31-4B8C-83A1-F6EECF244321}">
                <p14:modId xmlns:p14="http://schemas.microsoft.com/office/powerpoint/2010/main" val="1931688864"/>
              </p:ext>
            </p:extLst>
          </p:nvPr>
        </p:nvGraphicFramePr>
        <p:xfrm>
          <a:off x="2949423" y="1005740"/>
          <a:ext cx="4703750" cy="929493"/>
        </p:xfrm>
        <a:graphic>
          <a:graphicData uri="http://schemas.openxmlformats.org/drawingml/2006/table">
            <a:tbl>
              <a:tblPr firstRow="1" bandRow="1">
                <a:tableStyleId>{5C22544A-7EE6-4342-B048-85BDC9FD1C3A}</a:tableStyleId>
              </a:tblPr>
              <a:tblGrid>
                <a:gridCol w="940750">
                  <a:extLst>
                    <a:ext uri="{9D8B030D-6E8A-4147-A177-3AD203B41FA5}">
                      <a16:colId xmlns:a16="http://schemas.microsoft.com/office/drawing/2014/main" val="3056897979"/>
                    </a:ext>
                  </a:extLst>
                </a:gridCol>
                <a:gridCol w="940750">
                  <a:extLst>
                    <a:ext uri="{9D8B030D-6E8A-4147-A177-3AD203B41FA5}">
                      <a16:colId xmlns:a16="http://schemas.microsoft.com/office/drawing/2014/main" val="1986241807"/>
                    </a:ext>
                  </a:extLst>
                </a:gridCol>
                <a:gridCol w="940750">
                  <a:extLst>
                    <a:ext uri="{9D8B030D-6E8A-4147-A177-3AD203B41FA5}">
                      <a16:colId xmlns:a16="http://schemas.microsoft.com/office/drawing/2014/main" val="2069166023"/>
                    </a:ext>
                  </a:extLst>
                </a:gridCol>
                <a:gridCol w="940750">
                  <a:extLst>
                    <a:ext uri="{9D8B030D-6E8A-4147-A177-3AD203B41FA5}">
                      <a16:colId xmlns:a16="http://schemas.microsoft.com/office/drawing/2014/main" val="1570114728"/>
                    </a:ext>
                  </a:extLst>
                </a:gridCol>
                <a:gridCol w="940750">
                  <a:extLst>
                    <a:ext uri="{9D8B030D-6E8A-4147-A177-3AD203B41FA5}">
                      <a16:colId xmlns:a16="http://schemas.microsoft.com/office/drawing/2014/main" val="1446090874"/>
                    </a:ext>
                  </a:extLst>
                </a:gridCol>
              </a:tblGrid>
              <a:tr h="309831">
                <a:tc>
                  <a:txBody>
                    <a:bodyPr/>
                    <a:lstStyle/>
                    <a:p>
                      <a:pPr lvl="0" algn="r">
                        <a:buNone/>
                      </a:pPr>
                      <a:r>
                        <a:rPr lang="en-US" sz="1400">
                          <a:latin typeface="Garamond" panose="02020404030301010803" pitchFamily="18" charset="0"/>
                        </a:rPr>
                        <a:t>FY 2021</a:t>
                      </a:r>
                    </a:p>
                  </a:txBody>
                  <a:tcPr>
                    <a:solidFill>
                      <a:srgbClr val="002060"/>
                    </a:solidFill>
                  </a:tcPr>
                </a:tc>
                <a:tc>
                  <a:txBody>
                    <a:bodyPr/>
                    <a:lstStyle/>
                    <a:p>
                      <a:pPr algn="r"/>
                      <a:r>
                        <a:rPr lang="en-US" sz="1400">
                          <a:latin typeface="Garamond" panose="02020404030301010803" pitchFamily="18" charset="0"/>
                        </a:rPr>
                        <a:t>FY 2022</a:t>
                      </a:r>
                    </a:p>
                  </a:txBody>
                  <a:tcPr>
                    <a:solidFill>
                      <a:srgbClr val="002060"/>
                    </a:solidFill>
                  </a:tcPr>
                </a:tc>
                <a:tc>
                  <a:txBody>
                    <a:bodyPr/>
                    <a:lstStyle/>
                    <a:p>
                      <a:pPr algn="r"/>
                      <a:r>
                        <a:rPr lang="en-US" sz="1400">
                          <a:latin typeface="Garamond" panose="02020404030301010803" pitchFamily="18" charset="0"/>
                        </a:rPr>
                        <a:t>FY 2023</a:t>
                      </a:r>
                    </a:p>
                  </a:txBody>
                  <a:tcPr>
                    <a:solidFill>
                      <a:srgbClr val="002060"/>
                    </a:solidFill>
                  </a:tcPr>
                </a:tc>
                <a:tc>
                  <a:txBody>
                    <a:bodyPr/>
                    <a:lstStyle/>
                    <a:p>
                      <a:pPr algn="r"/>
                      <a:r>
                        <a:rPr lang="en-US" sz="1400">
                          <a:latin typeface="Garamond" panose="02020404030301010803" pitchFamily="18" charset="0"/>
                        </a:rPr>
                        <a:t>FY 2024</a:t>
                      </a:r>
                    </a:p>
                  </a:txBody>
                  <a:tcPr>
                    <a:solidFill>
                      <a:srgbClr val="002060"/>
                    </a:solidFill>
                  </a:tcPr>
                </a:tc>
                <a:tc>
                  <a:txBody>
                    <a:bodyPr/>
                    <a:lstStyle/>
                    <a:p>
                      <a:pPr algn="r"/>
                      <a:r>
                        <a:rPr lang="en-US" sz="1400">
                          <a:latin typeface="Garamond" panose="02020404030301010803" pitchFamily="18" charset="0"/>
                        </a:rPr>
                        <a:t>FY 2025</a:t>
                      </a:r>
                    </a:p>
                  </a:txBody>
                  <a:tcPr>
                    <a:solidFill>
                      <a:srgbClr val="002060"/>
                    </a:solidFill>
                  </a:tcPr>
                </a:tc>
                <a:extLst>
                  <a:ext uri="{0D108BD9-81ED-4DB2-BD59-A6C34878D82A}">
                    <a16:rowId xmlns:a16="http://schemas.microsoft.com/office/drawing/2014/main" val="2186173088"/>
                  </a:ext>
                </a:extLst>
              </a:tr>
              <a:tr h="309831">
                <a:tc>
                  <a:txBody>
                    <a:bodyPr/>
                    <a:lstStyle/>
                    <a:p>
                      <a:pPr algn="r"/>
                      <a:r>
                        <a:rPr lang="en-US" sz="1400">
                          <a:latin typeface="Garamond" panose="02020404030301010803" pitchFamily="18" charset="0"/>
                        </a:rPr>
                        <a:t>332.00</a:t>
                      </a:r>
                    </a:p>
                  </a:txBody>
                  <a:tcPr/>
                </a:tc>
                <a:tc>
                  <a:txBody>
                    <a:bodyPr/>
                    <a:lstStyle/>
                    <a:p>
                      <a:pPr algn="r"/>
                      <a:r>
                        <a:rPr lang="en-US" sz="1400">
                          <a:latin typeface="Garamond" panose="02020404030301010803" pitchFamily="18" charset="0"/>
                        </a:rPr>
                        <a:t>527.50</a:t>
                      </a:r>
                    </a:p>
                  </a:txBody>
                  <a:tcPr/>
                </a:tc>
                <a:tc>
                  <a:txBody>
                    <a:bodyPr/>
                    <a:lstStyle/>
                    <a:p>
                      <a:pPr algn="r"/>
                      <a:r>
                        <a:rPr lang="en-US" sz="1400">
                          <a:latin typeface="Garamond" panose="02020404030301010803" pitchFamily="18" charset="0"/>
                        </a:rPr>
                        <a:t>253.40</a:t>
                      </a:r>
                    </a:p>
                  </a:txBody>
                  <a:tcPr/>
                </a:tc>
                <a:tc>
                  <a:txBody>
                    <a:bodyPr/>
                    <a:lstStyle/>
                    <a:p>
                      <a:pPr algn="r"/>
                      <a:r>
                        <a:rPr lang="en-US" sz="1400">
                          <a:latin typeface="Garamond" panose="02020404030301010803" pitchFamily="18" charset="0"/>
                        </a:rPr>
                        <a:t>203.90</a:t>
                      </a:r>
                    </a:p>
                  </a:txBody>
                  <a:tcPr/>
                </a:tc>
                <a:tc>
                  <a:txBody>
                    <a:bodyPr/>
                    <a:lstStyle/>
                    <a:p>
                      <a:pPr algn="r"/>
                      <a:r>
                        <a:rPr lang="en-US" sz="1400">
                          <a:latin typeface="Garamond" panose="02020404030301010803" pitchFamily="18" charset="0"/>
                        </a:rPr>
                        <a:t>275.50</a:t>
                      </a:r>
                    </a:p>
                  </a:txBody>
                  <a:tcPr/>
                </a:tc>
                <a:extLst>
                  <a:ext uri="{0D108BD9-81ED-4DB2-BD59-A6C34878D82A}">
                    <a16:rowId xmlns:a16="http://schemas.microsoft.com/office/drawing/2014/main" val="3400697756"/>
                  </a:ext>
                </a:extLst>
              </a:tr>
              <a:tr h="309831">
                <a:tc>
                  <a:txBody>
                    <a:bodyPr/>
                    <a:lstStyle/>
                    <a:p>
                      <a:pPr algn="r"/>
                      <a:r>
                        <a:rPr lang="en-US" sz="1400">
                          <a:latin typeface="Garamond" panose="02020404030301010803" pitchFamily="18" charset="0"/>
                        </a:rPr>
                        <a:t>-</a:t>
                      </a:r>
                    </a:p>
                  </a:txBody>
                  <a:tcPr/>
                </a:tc>
                <a:tc>
                  <a:txBody>
                    <a:bodyPr/>
                    <a:lstStyle/>
                    <a:p>
                      <a:pPr algn="r"/>
                      <a:r>
                        <a:rPr lang="en-US" sz="1400">
                          <a:latin typeface="Garamond" panose="02020404030301010803" pitchFamily="18" charset="0"/>
                        </a:rPr>
                        <a:t>58.89%</a:t>
                      </a:r>
                    </a:p>
                  </a:txBody>
                  <a:tcPr/>
                </a:tc>
                <a:tc>
                  <a:txBody>
                    <a:bodyPr/>
                    <a:lstStyle/>
                    <a:p>
                      <a:pPr algn="r"/>
                      <a:r>
                        <a:rPr lang="en-US" sz="1400">
                          <a:latin typeface="Garamond" panose="02020404030301010803" pitchFamily="18" charset="0"/>
                        </a:rPr>
                        <a:t>(51.96%)</a:t>
                      </a:r>
                    </a:p>
                  </a:txBody>
                  <a:tcPr/>
                </a:tc>
                <a:tc>
                  <a:txBody>
                    <a:bodyPr/>
                    <a:lstStyle/>
                    <a:p>
                      <a:pPr algn="r"/>
                      <a:r>
                        <a:rPr lang="en-US" sz="1400">
                          <a:latin typeface="Garamond" panose="02020404030301010803" pitchFamily="18" charset="0"/>
                        </a:rPr>
                        <a:t>(19.53%)</a:t>
                      </a:r>
                    </a:p>
                  </a:txBody>
                  <a:tcPr/>
                </a:tc>
                <a:tc>
                  <a:txBody>
                    <a:bodyPr/>
                    <a:lstStyle/>
                    <a:p>
                      <a:pPr algn="r"/>
                      <a:r>
                        <a:rPr lang="en-US" sz="1400">
                          <a:latin typeface="Garamond" panose="02020404030301010803" pitchFamily="18" charset="0"/>
                        </a:rPr>
                        <a:t>35.12%</a:t>
                      </a:r>
                    </a:p>
                  </a:txBody>
                  <a:tcPr/>
                </a:tc>
                <a:extLst>
                  <a:ext uri="{0D108BD9-81ED-4DB2-BD59-A6C34878D82A}">
                    <a16:rowId xmlns:a16="http://schemas.microsoft.com/office/drawing/2014/main" val="994445983"/>
                  </a:ext>
                </a:extLst>
              </a:tr>
            </a:tbl>
          </a:graphicData>
        </a:graphic>
      </p:graphicFrame>
      <p:graphicFrame>
        <p:nvGraphicFramePr>
          <p:cNvPr id="14" name="Table 13">
            <a:extLst>
              <a:ext uri="{FF2B5EF4-FFF2-40B4-BE49-F238E27FC236}">
                <a16:creationId xmlns:a16="http://schemas.microsoft.com/office/drawing/2014/main" id="{0E8C7C46-1A90-C2AB-B644-7A112C0264D6}"/>
              </a:ext>
            </a:extLst>
          </p:cNvPr>
          <p:cNvGraphicFramePr>
            <a:graphicFrameLocks noGrp="1"/>
          </p:cNvGraphicFramePr>
          <p:nvPr>
            <p:extLst>
              <p:ext uri="{D42A27DB-BD31-4B8C-83A1-F6EECF244321}">
                <p14:modId xmlns:p14="http://schemas.microsoft.com/office/powerpoint/2010/main" val="1682689215"/>
              </p:ext>
            </p:extLst>
          </p:nvPr>
        </p:nvGraphicFramePr>
        <p:xfrm>
          <a:off x="2971110" y="2301873"/>
          <a:ext cx="4703765" cy="1071180"/>
        </p:xfrm>
        <a:graphic>
          <a:graphicData uri="http://schemas.openxmlformats.org/drawingml/2006/table">
            <a:tbl>
              <a:tblPr firstRow="1" bandRow="1">
                <a:tableStyleId>{5C22544A-7EE6-4342-B048-85BDC9FD1C3A}</a:tableStyleId>
              </a:tblPr>
              <a:tblGrid>
                <a:gridCol w="940753">
                  <a:extLst>
                    <a:ext uri="{9D8B030D-6E8A-4147-A177-3AD203B41FA5}">
                      <a16:colId xmlns:a16="http://schemas.microsoft.com/office/drawing/2014/main" val="3649988211"/>
                    </a:ext>
                  </a:extLst>
                </a:gridCol>
                <a:gridCol w="940753">
                  <a:extLst>
                    <a:ext uri="{9D8B030D-6E8A-4147-A177-3AD203B41FA5}">
                      <a16:colId xmlns:a16="http://schemas.microsoft.com/office/drawing/2014/main" val="1668748912"/>
                    </a:ext>
                  </a:extLst>
                </a:gridCol>
                <a:gridCol w="940753">
                  <a:extLst>
                    <a:ext uri="{9D8B030D-6E8A-4147-A177-3AD203B41FA5}">
                      <a16:colId xmlns:a16="http://schemas.microsoft.com/office/drawing/2014/main" val="1144355595"/>
                    </a:ext>
                  </a:extLst>
                </a:gridCol>
                <a:gridCol w="940753">
                  <a:extLst>
                    <a:ext uri="{9D8B030D-6E8A-4147-A177-3AD203B41FA5}">
                      <a16:colId xmlns:a16="http://schemas.microsoft.com/office/drawing/2014/main" val="27509830"/>
                    </a:ext>
                  </a:extLst>
                </a:gridCol>
                <a:gridCol w="940753">
                  <a:extLst>
                    <a:ext uri="{9D8B030D-6E8A-4147-A177-3AD203B41FA5}">
                      <a16:colId xmlns:a16="http://schemas.microsoft.com/office/drawing/2014/main" val="4241333223"/>
                    </a:ext>
                  </a:extLst>
                </a:gridCol>
              </a:tblGrid>
              <a:tr h="357060">
                <a:tc>
                  <a:txBody>
                    <a:bodyPr/>
                    <a:lstStyle/>
                    <a:p>
                      <a:pPr algn="r"/>
                      <a:r>
                        <a:rPr lang="en-US" sz="1400">
                          <a:latin typeface="Garamond"/>
                        </a:rPr>
                        <a:t>76.30</a:t>
                      </a:r>
                      <a:endParaRPr lang="en-US" sz="1400">
                        <a:latin typeface="Garamond" panose="02020404030301010803" pitchFamily="18" charset="0"/>
                      </a:endParaRPr>
                    </a:p>
                  </a:txBody>
                  <a:tcPr>
                    <a:solidFill>
                      <a:srgbClr val="002060"/>
                    </a:solidFill>
                  </a:tcPr>
                </a:tc>
                <a:tc>
                  <a:txBody>
                    <a:bodyPr/>
                    <a:lstStyle/>
                    <a:p>
                      <a:pPr algn="r"/>
                      <a:r>
                        <a:rPr lang="en-US" sz="1400">
                          <a:latin typeface="Garamond" panose="02020404030301010803" pitchFamily="18" charset="0"/>
                        </a:rPr>
                        <a:t>92.20</a:t>
                      </a:r>
                    </a:p>
                  </a:txBody>
                  <a:tcPr>
                    <a:solidFill>
                      <a:srgbClr val="002060"/>
                    </a:solidFill>
                  </a:tcPr>
                </a:tc>
                <a:tc>
                  <a:txBody>
                    <a:bodyPr/>
                    <a:lstStyle/>
                    <a:p>
                      <a:pPr algn="r"/>
                      <a:r>
                        <a:rPr lang="en-US" sz="1400">
                          <a:latin typeface="Garamond" panose="02020404030301010803" pitchFamily="18" charset="0"/>
                        </a:rPr>
                        <a:t>92.70</a:t>
                      </a:r>
                    </a:p>
                  </a:txBody>
                  <a:tcPr>
                    <a:solidFill>
                      <a:srgbClr val="002060"/>
                    </a:solidFill>
                  </a:tcPr>
                </a:tc>
                <a:tc>
                  <a:txBody>
                    <a:bodyPr/>
                    <a:lstStyle/>
                    <a:p>
                      <a:pPr algn="r"/>
                      <a:r>
                        <a:rPr lang="en-US" sz="1400">
                          <a:latin typeface="Garamond" panose="02020404030301010803" pitchFamily="18" charset="0"/>
                        </a:rPr>
                        <a:t>192.60</a:t>
                      </a:r>
                    </a:p>
                  </a:txBody>
                  <a:tcPr>
                    <a:solidFill>
                      <a:srgbClr val="002060"/>
                    </a:solidFill>
                  </a:tcPr>
                </a:tc>
                <a:tc>
                  <a:txBody>
                    <a:bodyPr/>
                    <a:lstStyle/>
                    <a:p>
                      <a:pPr algn="r"/>
                      <a:r>
                        <a:rPr lang="en-US" sz="1400">
                          <a:latin typeface="Garamond" panose="02020404030301010803" pitchFamily="18" charset="0"/>
                        </a:rPr>
                        <a:t>192.80</a:t>
                      </a:r>
                    </a:p>
                  </a:txBody>
                  <a:tcPr>
                    <a:solidFill>
                      <a:srgbClr val="002060"/>
                    </a:solidFill>
                  </a:tcPr>
                </a:tc>
                <a:extLst>
                  <a:ext uri="{0D108BD9-81ED-4DB2-BD59-A6C34878D82A}">
                    <a16:rowId xmlns:a16="http://schemas.microsoft.com/office/drawing/2014/main" val="1403235300"/>
                  </a:ext>
                </a:extLst>
              </a:tr>
              <a:tr h="357060">
                <a:tc>
                  <a:txBody>
                    <a:bodyPr/>
                    <a:lstStyle/>
                    <a:p>
                      <a:pPr algn="r"/>
                      <a:r>
                        <a:rPr lang="en-US" sz="1400">
                          <a:latin typeface="Garamond" panose="02020404030301010803" pitchFamily="18" charset="0"/>
                        </a:rPr>
                        <a:t>255.70</a:t>
                      </a:r>
                    </a:p>
                  </a:txBody>
                  <a:tcPr/>
                </a:tc>
                <a:tc>
                  <a:txBody>
                    <a:bodyPr/>
                    <a:lstStyle/>
                    <a:p>
                      <a:pPr algn="r"/>
                      <a:r>
                        <a:rPr lang="en-US" sz="1400">
                          <a:latin typeface="Garamond" panose="02020404030301010803" pitchFamily="18" charset="0"/>
                        </a:rPr>
                        <a:t>435.30</a:t>
                      </a:r>
                    </a:p>
                  </a:txBody>
                  <a:tcPr/>
                </a:tc>
                <a:tc>
                  <a:txBody>
                    <a:bodyPr/>
                    <a:lstStyle/>
                    <a:p>
                      <a:pPr algn="r"/>
                      <a:r>
                        <a:rPr lang="en-US" sz="1400">
                          <a:latin typeface="Garamond" panose="02020404030301010803" pitchFamily="18" charset="0"/>
                        </a:rPr>
                        <a:t>160.70</a:t>
                      </a:r>
                    </a:p>
                  </a:txBody>
                  <a:tcPr/>
                </a:tc>
                <a:tc>
                  <a:txBody>
                    <a:bodyPr/>
                    <a:lstStyle/>
                    <a:p>
                      <a:pPr algn="r"/>
                      <a:r>
                        <a:rPr lang="en-US" sz="1400">
                          <a:latin typeface="Garamond" panose="02020404030301010803" pitchFamily="18" charset="0"/>
                        </a:rPr>
                        <a:t>11.30</a:t>
                      </a:r>
                    </a:p>
                  </a:txBody>
                  <a:tcPr/>
                </a:tc>
                <a:tc>
                  <a:txBody>
                    <a:bodyPr/>
                    <a:lstStyle/>
                    <a:p>
                      <a:pPr algn="r"/>
                      <a:r>
                        <a:rPr lang="en-US" sz="1400">
                          <a:latin typeface="Garamond" panose="02020404030301010803" pitchFamily="18" charset="0"/>
                        </a:rPr>
                        <a:t>82.70</a:t>
                      </a:r>
                    </a:p>
                  </a:txBody>
                  <a:tcPr/>
                </a:tc>
                <a:extLst>
                  <a:ext uri="{0D108BD9-81ED-4DB2-BD59-A6C34878D82A}">
                    <a16:rowId xmlns:a16="http://schemas.microsoft.com/office/drawing/2014/main" val="2924463268"/>
                  </a:ext>
                </a:extLst>
              </a:tr>
              <a:tr h="357060">
                <a:tc>
                  <a:txBody>
                    <a:bodyPr/>
                    <a:lstStyle/>
                    <a:p>
                      <a:pPr algn="r"/>
                      <a:r>
                        <a:rPr lang="en-US" sz="1400">
                          <a:latin typeface="Garamond" panose="02020404030301010803" pitchFamily="18" charset="0"/>
                        </a:rPr>
                        <a:t>77.02%</a:t>
                      </a:r>
                    </a:p>
                  </a:txBody>
                  <a:tcPr/>
                </a:tc>
                <a:tc>
                  <a:txBody>
                    <a:bodyPr/>
                    <a:lstStyle/>
                    <a:p>
                      <a:pPr algn="r"/>
                      <a:r>
                        <a:rPr lang="en-US" sz="1400">
                          <a:latin typeface="Garamond" panose="02020404030301010803" pitchFamily="18" charset="0"/>
                        </a:rPr>
                        <a:t>82.52%</a:t>
                      </a:r>
                    </a:p>
                  </a:txBody>
                  <a:tcPr/>
                </a:tc>
                <a:tc>
                  <a:txBody>
                    <a:bodyPr/>
                    <a:lstStyle/>
                    <a:p>
                      <a:pPr algn="r"/>
                      <a:r>
                        <a:rPr lang="en-US" sz="1400">
                          <a:latin typeface="Garamond" panose="02020404030301010803" pitchFamily="18" charset="0"/>
                        </a:rPr>
                        <a:t>63.42%</a:t>
                      </a:r>
                    </a:p>
                  </a:txBody>
                  <a:tcPr/>
                </a:tc>
                <a:tc>
                  <a:txBody>
                    <a:bodyPr/>
                    <a:lstStyle/>
                    <a:p>
                      <a:pPr lvl="0" algn="r">
                        <a:buNone/>
                      </a:pPr>
                      <a:r>
                        <a:rPr lang="en-US" sz="1400">
                          <a:latin typeface="Garamond" panose="02020404030301010803" pitchFamily="18" charset="0"/>
                        </a:rPr>
                        <a:t>5.54%</a:t>
                      </a:r>
                    </a:p>
                  </a:txBody>
                  <a:tcPr/>
                </a:tc>
                <a:tc>
                  <a:txBody>
                    <a:bodyPr/>
                    <a:lstStyle/>
                    <a:p>
                      <a:pPr algn="r"/>
                      <a:r>
                        <a:rPr lang="en-US" sz="1400">
                          <a:latin typeface="Garamond" panose="02020404030301010803" pitchFamily="18" charset="0"/>
                        </a:rPr>
                        <a:t>30.02%</a:t>
                      </a:r>
                    </a:p>
                  </a:txBody>
                  <a:tcPr/>
                </a:tc>
                <a:extLst>
                  <a:ext uri="{0D108BD9-81ED-4DB2-BD59-A6C34878D82A}">
                    <a16:rowId xmlns:a16="http://schemas.microsoft.com/office/drawing/2014/main" val="3353316664"/>
                  </a:ext>
                </a:extLst>
              </a:tr>
            </a:tbl>
          </a:graphicData>
        </a:graphic>
      </p:graphicFrame>
      <p:graphicFrame>
        <p:nvGraphicFramePr>
          <p:cNvPr id="15" name="Table 14">
            <a:extLst>
              <a:ext uri="{FF2B5EF4-FFF2-40B4-BE49-F238E27FC236}">
                <a16:creationId xmlns:a16="http://schemas.microsoft.com/office/drawing/2014/main" id="{255CA0A2-5C1D-382C-4D4A-FD8C5BE76A91}"/>
              </a:ext>
            </a:extLst>
          </p:cNvPr>
          <p:cNvGraphicFramePr>
            <a:graphicFrameLocks noGrp="1"/>
          </p:cNvGraphicFramePr>
          <p:nvPr>
            <p:extLst>
              <p:ext uri="{D42A27DB-BD31-4B8C-83A1-F6EECF244321}">
                <p14:modId xmlns:p14="http://schemas.microsoft.com/office/powerpoint/2010/main" val="1776879327"/>
              </p:ext>
            </p:extLst>
          </p:nvPr>
        </p:nvGraphicFramePr>
        <p:xfrm>
          <a:off x="233841" y="2294546"/>
          <a:ext cx="2465526" cy="1083853"/>
        </p:xfrm>
        <a:graphic>
          <a:graphicData uri="http://schemas.openxmlformats.org/drawingml/2006/table">
            <a:tbl>
              <a:tblPr firstRow="1" bandRow="1">
                <a:tableStyleId>{5C22544A-7EE6-4342-B048-85BDC9FD1C3A}</a:tableStyleId>
              </a:tblPr>
              <a:tblGrid>
                <a:gridCol w="2465526">
                  <a:extLst>
                    <a:ext uri="{9D8B030D-6E8A-4147-A177-3AD203B41FA5}">
                      <a16:colId xmlns:a16="http://schemas.microsoft.com/office/drawing/2014/main" val="3368534923"/>
                    </a:ext>
                  </a:extLst>
                </a:gridCol>
              </a:tblGrid>
              <a:tr h="474253">
                <a:tc>
                  <a:txBody>
                    <a:bodyPr/>
                    <a:lstStyle/>
                    <a:p>
                      <a:r>
                        <a:rPr lang="en-US" sz="1400">
                          <a:latin typeface="Garamond" panose="02020404030301010803" pitchFamily="18" charset="0"/>
                        </a:rPr>
                        <a:t>Cost of Revenue: Operating</a:t>
                      </a:r>
                    </a:p>
                  </a:txBody>
                  <a:tcPr>
                    <a:solidFill>
                      <a:srgbClr val="002060"/>
                    </a:solidFill>
                  </a:tcPr>
                </a:tc>
                <a:extLst>
                  <a:ext uri="{0D108BD9-81ED-4DB2-BD59-A6C34878D82A}">
                    <a16:rowId xmlns:a16="http://schemas.microsoft.com/office/drawing/2014/main" val="4063285699"/>
                  </a:ext>
                </a:extLst>
              </a:tr>
              <a:tr h="280239">
                <a:tc>
                  <a:txBody>
                    <a:bodyPr/>
                    <a:lstStyle/>
                    <a:p>
                      <a:r>
                        <a:rPr lang="en-US" sz="1400">
                          <a:latin typeface="Garamond" panose="02020404030301010803" pitchFamily="18" charset="0"/>
                        </a:rPr>
                        <a:t>Gross Profit</a:t>
                      </a:r>
                    </a:p>
                  </a:txBody>
                  <a:tcPr/>
                </a:tc>
                <a:extLst>
                  <a:ext uri="{0D108BD9-81ED-4DB2-BD59-A6C34878D82A}">
                    <a16:rowId xmlns:a16="http://schemas.microsoft.com/office/drawing/2014/main" val="2870336825"/>
                  </a:ext>
                </a:extLst>
              </a:tr>
              <a:tr h="280239">
                <a:tc>
                  <a:txBody>
                    <a:bodyPr/>
                    <a:lstStyle/>
                    <a:p>
                      <a:r>
                        <a:rPr lang="en-US" sz="1400" i="1">
                          <a:latin typeface="Garamond" panose="02020404030301010803" pitchFamily="18" charset="0"/>
                        </a:rPr>
                        <a:t>% Margin</a:t>
                      </a:r>
                    </a:p>
                  </a:txBody>
                  <a:tcPr/>
                </a:tc>
                <a:extLst>
                  <a:ext uri="{0D108BD9-81ED-4DB2-BD59-A6C34878D82A}">
                    <a16:rowId xmlns:a16="http://schemas.microsoft.com/office/drawing/2014/main" val="2745763187"/>
                  </a:ext>
                </a:extLst>
              </a:tr>
            </a:tbl>
          </a:graphicData>
        </a:graphic>
      </p:graphicFrame>
      <p:sp>
        <p:nvSpPr>
          <p:cNvPr id="16" name="TextBox 15">
            <a:extLst>
              <a:ext uri="{FF2B5EF4-FFF2-40B4-BE49-F238E27FC236}">
                <a16:creationId xmlns:a16="http://schemas.microsoft.com/office/drawing/2014/main" id="{34F0CB32-75D2-D34E-54AD-9C2AECF21D72}"/>
              </a:ext>
            </a:extLst>
          </p:cNvPr>
          <p:cNvSpPr txBox="1"/>
          <p:nvPr/>
        </p:nvSpPr>
        <p:spPr>
          <a:xfrm>
            <a:off x="8139526" y="2690158"/>
            <a:ext cx="3690167"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latin typeface="Garamond" panose="02020404030301010803" pitchFamily="18" charset="0"/>
              </a:rPr>
              <a:t>Gross Margin: </a:t>
            </a:r>
          </a:p>
          <a:p>
            <a:pPr marL="285750" indent="-285750">
              <a:buFont typeface="Arial" panose="020B0604020202020204" pitchFamily="34" charset="0"/>
              <a:buChar char="•"/>
            </a:pPr>
            <a:r>
              <a:rPr lang="en-US" sz="1400">
                <a:latin typeface="Garamond" panose="02020404030301010803" pitchFamily="18" charset="0"/>
              </a:rPr>
              <a:t>Gross margin declined from 82.52% in FY2022 to 5.54% in 2024, before in recovered to 30.02% in FY2025. This indicates variability in cost structure relative to revenue.</a:t>
            </a:r>
          </a:p>
          <a:p>
            <a:r>
              <a:rPr lang="en-US" sz="1400" b="1"/>
              <a:t> </a:t>
            </a:r>
          </a:p>
        </p:txBody>
      </p:sp>
      <p:graphicFrame>
        <p:nvGraphicFramePr>
          <p:cNvPr id="17" name="Table 16">
            <a:extLst>
              <a:ext uri="{FF2B5EF4-FFF2-40B4-BE49-F238E27FC236}">
                <a16:creationId xmlns:a16="http://schemas.microsoft.com/office/drawing/2014/main" id="{97422EE6-0B05-73BB-E109-ECD65E95C19B}"/>
              </a:ext>
            </a:extLst>
          </p:cNvPr>
          <p:cNvGraphicFramePr>
            <a:graphicFrameLocks noGrp="1"/>
          </p:cNvGraphicFramePr>
          <p:nvPr>
            <p:extLst>
              <p:ext uri="{D42A27DB-BD31-4B8C-83A1-F6EECF244321}">
                <p14:modId xmlns:p14="http://schemas.microsoft.com/office/powerpoint/2010/main" val="4197513903"/>
              </p:ext>
            </p:extLst>
          </p:nvPr>
        </p:nvGraphicFramePr>
        <p:xfrm>
          <a:off x="2928380" y="3797386"/>
          <a:ext cx="4721810" cy="1153587"/>
        </p:xfrm>
        <a:graphic>
          <a:graphicData uri="http://schemas.openxmlformats.org/drawingml/2006/table">
            <a:tbl>
              <a:tblPr firstRow="1" bandRow="1">
                <a:tableStyleId>{5C22544A-7EE6-4342-B048-85BDC9FD1C3A}</a:tableStyleId>
              </a:tblPr>
              <a:tblGrid>
                <a:gridCol w="944362">
                  <a:extLst>
                    <a:ext uri="{9D8B030D-6E8A-4147-A177-3AD203B41FA5}">
                      <a16:colId xmlns:a16="http://schemas.microsoft.com/office/drawing/2014/main" val="2359821843"/>
                    </a:ext>
                  </a:extLst>
                </a:gridCol>
                <a:gridCol w="944362">
                  <a:extLst>
                    <a:ext uri="{9D8B030D-6E8A-4147-A177-3AD203B41FA5}">
                      <a16:colId xmlns:a16="http://schemas.microsoft.com/office/drawing/2014/main" val="3698167201"/>
                    </a:ext>
                  </a:extLst>
                </a:gridCol>
                <a:gridCol w="944362">
                  <a:extLst>
                    <a:ext uri="{9D8B030D-6E8A-4147-A177-3AD203B41FA5}">
                      <a16:colId xmlns:a16="http://schemas.microsoft.com/office/drawing/2014/main" val="3332218309"/>
                    </a:ext>
                  </a:extLst>
                </a:gridCol>
                <a:gridCol w="944362">
                  <a:extLst>
                    <a:ext uri="{9D8B030D-6E8A-4147-A177-3AD203B41FA5}">
                      <a16:colId xmlns:a16="http://schemas.microsoft.com/office/drawing/2014/main" val="710557912"/>
                    </a:ext>
                  </a:extLst>
                </a:gridCol>
                <a:gridCol w="944362">
                  <a:extLst>
                    <a:ext uri="{9D8B030D-6E8A-4147-A177-3AD203B41FA5}">
                      <a16:colId xmlns:a16="http://schemas.microsoft.com/office/drawing/2014/main" val="2087854754"/>
                    </a:ext>
                  </a:extLst>
                </a:gridCol>
              </a:tblGrid>
              <a:tr h="384529">
                <a:tc>
                  <a:txBody>
                    <a:bodyPr/>
                    <a:lstStyle/>
                    <a:p>
                      <a:pPr lvl="0" algn="r">
                        <a:buNone/>
                      </a:pPr>
                      <a:r>
                        <a:rPr lang="en-US" sz="1400">
                          <a:latin typeface="Garamond" panose="02020404030301010803" pitchFamily="18" charset="0"/>
                        </a:rPr>
                        <a:t>89.40</a:t>
                      </a:r>
                    </a:p>
                  </a:txBody>
                  <a:tcPr>
                    <a:solidFill>
                      <a:srgbClr val="002060"/>
                    </a:solidFill>
                  </a:tcPr>
                </a:tc>
                <a:tc>
                  <a:txBody>
                    <a:bodyPr/>
                    <a:lstStyle/>
                    <a:p>
                      <a:pPr algn="r"/>
                      <a:r>
                        <a:rPr lang="en-US" sz="1400">
                          <a:latin typeface="Garamond" panose="02020404030301010803" pitchFamily="18" charset="0"/>
                        </a:rPr>
                        <a:t>99.90</a:t>
                      </a:r>
                    </a:p>
                  </a:txBody>
                  <a:tcPr>
                    <a:solidFill>
                      <a:srgbClr val="002060"/>
                    </a:solidFill>
                  </a:tcPr>
                </a:tc>
                <a:tc>
                  <a:txBody>
                    <a:bodyPr/>
                    <a:lstStyle/>
                    <a:p>
                      <a:pPr algn="r"/>
                      <a:r>
                        <a:rPr lang="en-US" sz="1400">
                          <a:latin typeface="Garamond" panose="02020404030301010803" pitchFamily="18" charset="0"/>
                        </a:rPr>
                        <a:t>146.00</a:t>
                      </a:r>
                    </a:p>
                  </a:txBody>
                  <a:tcPr>
                    <a:solidFill>
                      <a:srgbClr val="002060"/>
                    </a:solidFill>
                  </a:tcPr>
                </a:tc>
                <a:tc>
                  <a:txBody>
                    <a:bodyPr/>
                    <a:lstStyle/>
                    <a:p>
                      <a:pPr algn="r"/>
                      <a:r>
                        <a:rPr lang="en-US" sz="1400">
                          <a:latin typeface="Garamond" panose="02020404030301010803" pitchFamily="18" charset="0"/>
                        </a:rPr>
                        <a:t>174.00</a:t>
                      </a:r>
                    </a:p>
                  </a:txBody>
                  <a:tcPr>
                    <a:solidFill>
                      <a:srgbClr val="002060"/>
                    </a:solidFill>
                  </a:tcPr>
                </a:tc>
                <a:tc>
                  <a:txBody>
                    <a:bodyPr/>
                    <a:lstStyle/>
                    <a:p>
                      <a:pPr algn="r"/>
                      <a:r>
                        <a:rPr lang="en-US" sz="1400">
                          <a:latin typeface="Garamond" panose="02020404030301010803" pitchFamily="18" charset="0"/>
                        </a:rPr>
                        <a:t>208.10</a:t>
                      </a:r>
                    </a:p>
                  </a:txBody>
                  <a:tcPr>
                    <a:solidFill>
                      <a:srgbClr val="002060"/>
                    </a:solidFill>
                  </a:tcPr>
                </a:tc>
                <a:extLst>
                  <a:ext uri="{0D108BD9-81ED-4DB2-BD59-A6C34878D82A}">
                    <a16:rowId xmlns:a16="http://schemas.microsoft.com/office/drawing/2014/main" val="2297364894"/>
                  </a:ext>
                </a:extLst>
              </a:tr>
              <a:tr h="384529">
                <a:tc>
                  <a:txBody>
                    <a:bodyPr/>
                    <a:lstStyle/>
                    <a:p>
                      <a:pPr algn="r"/>
                      <a:r>
                        <a:rPr lang="en-US" sz="1400">
                          <a:latin typeface="Garamond" panose="02020404030301010803" pitchFamily="18" charset="0"/>
                        </a:rPr>
                        <a:t>166.30</a:t>
                      </a:r>
                    </a:p>
                  </a:txBody>
                  <a:tcPr/>
                </a:tc>
                <a:tc>
                  <a:txBody>
                    <a:bodyPr/>
                    <a:lstStyle/>
                    <a:p>
                      <a:pPr algn="r"/>
                      <a:r>
                        <a:rPr lang="en-US" sz="1400">
                          <a:latin typeface="Garamond" panose="02020404030301010803" pitchFamily="18" charset="0"/>
                        </a:rPr>
                        <a:t>335.40</a:t>
                      </a:r>
                    </a:p>
                  </a:txBody>
                  <a:tcPr/>
                </a:tc>
                <a:tc>
                  <a:txBody>
                    <a:bodyPr/>
                    <a:lstStyle/>
                    <a:p>
                      <a:pPr algn="r"/>
                      <a:r>
                        <a:rPr lang="en-US" sz="1400">
                          <a:latin typeface="Garamond" panose="02020404030301010803" pitchFamily="18" charset="0"/>
                        </a:rPr>
                        <a:t>14.70</a:t>
                      </a:r>
                    </a:p>
                  </a:txBody>
                  <a:tcPr/>
                </a:tc>
                <a:tc>
                  <a:txBody>
                    <a:bodyPr/>
                    <a:lstStyle/>
                    <a:p>
                      <a:pPr algn="r"/>
                      <a:r>
                        <a:rPr lang="en-US" sz="1400">
                          <a:latin typeface="Garamond" panose="02020404030301010803" pitchFamily="18" charset="0"/>
                        </a:rPr>
                        <a:t>(162.70)</a:t>
                      </a:r>
                    </a:p>
                  </a:txBody>
                  <a:tcPr/>
                </a:tc>
                <a:tc>
                  <a:txBody>
                    <a:bodyPr/>
                    <a:lstStyle/>
                    <a:p>
                      <a:pPr algn="r"/>
                      <a:r>
                        <a:rPr lang="en-US" sz="1400">
                          <a:latin typeface="Garamond" panose="02020404030301010803" pitchFamily="18" charset="0"/>
                        </a:rPr>
                        <a:t>(125.40)</a:t>
                      </a:r>
                    </a:p>
                  </a:txBody>
                  <a:tcPr/>
                </a:tc>
                <a:extLst>
                  <a:ext uri="{0D108BD9-81ED-4DB2-BD59-A6C34878D82A}">
                    <a16:rowId xmlns:a16="http://schemas.microsoft.com/office/drawing/2014/main" val="2405780347"/>
                  </a:ext>
                </a:extLst>
              </a:tr>
              <a:tr h="384529">
                <a:tc>
                  <a:txBody>
                    <a:bodyPr/>
                    <a:lstStyle/>
                    <a:p>
                      <a:pPr algn="r"/>
                      <a:r>
                        <a:rPr lang="en-US" sz="1400">
                          <a:latin typeface="Garamond" panose="02020404030301010803" pitchFamily="18" charset="0"/>
                        </a:rPr>
                        <a:t>50.09%</a:t>
                      </a:r>
                    </a:p>
                  </a:txBody>
                  <a:tcPr/>
                </a:tc>
                <a:tc>
                  <a:txBody>
                    <a:bodyPr/>
                    <a:lstStyle/>
                    <a:p>
                      <a:pPr algn="r"/>
                      <a:r>
                        <a:rPr lang="en-US" sz="1400">
                          <a:latin typeface="Garamond" panose="02020404030301010803" pitchFamily="18" charset="0"/>
                        </a:rPr>
                        <a:t>63.58%</a:t>
                      </a:r>
                    </a:p>
                  </a:txBody>
                  <a:tcPr/>
                </a:tc>
                <a:tc>
                  <a:txBody>
                    <a:bodyPr/>
                    <a:lstStyle/>
                    <a:p>
                      <a:pPr algn="r"/>
                      <a:r>
                        <a:rPr lang="en-US" sz="1400">
                          <a:latin typeface="Garamond" panose="02020404030301010803" pitchFamily="18" charset="0"/>
                        </a:rPr>
                        <a:t>5.80%</a:t>
                      </a:r>
                    </a:p>
                  </a:txBody>
                  <a:tcPr/>
                </a:tc>
                <a:tc>
                  <a:txBody>
                    <a:bodyPr/>
                    <a:lstStyle/>
                    <a:p>
                      <a:pPr algn="r"/>
                      <a:r>
                        <a:rPr lang="en-US" sz="1400">
                          <a:latin typeface="Garamond" panose="02020404030301010803" pitchFamily="18" charset="0"/>
                        </a:rPr>
                        <a:t>(79.79%)</a:t>
                      </a:r>
                    </a:p>
                  </a:txBody>
                  <a:tcPr/>
                </a:tc>
                <a:tc>
                  <a:txBody>
                    <a:bodyPr/>
                    <a:lstStyle/>
                    <a:p>
                      <a:pPr algn="r"/>
                      <a:r>
                        <a:rPr lang="en-US" sz="1400">
                          <a:latin typeface="Garamond" panose="02020404030301010803" pitchFamily="18" charset="0"/>
                        </a:rPr>
                        <a:t>(45.52%)</a:t>
                      </a:r>
                    </a:p>
                  </a:txBody>
                  <a:tcPr/>
                </a:tc>
                <a:extLst>
                  <a:ext uri="{0D108BD9-81ED-4DB2-BD59-A6C34878D82A}">
                    <a16:rowId xmlns:a16="http://schemas.microsoft.com/office/drawing/2014/main" val="1925698311"/>
                  </a:ext>
                </a:extLst>
              </a:tr>
            </a:tbl>
          </a:graphicData>
        </a:graphic>
      </p:graphicFrame>
      <p:graphicFrame>
        <p:nvGraphicFramePr>
          <p:cNvPr id="18" name="Table 17">
            <a:extLst>
              <a:ext uri="{FF2B5EF4-FFF2-40B4-BE49-F238E27FC236}">
                <a16:creationId xmlns:a16="http://schemas.microsoft.com/office/drawing/2014/main" id="{A309B860-9B05-0897-78EE-D6956E00F3EC}"/>
              </a:ext>
            </a:extLst>
          </p:cNvPr>
          <p:cNvGraphicFramePr>
            <a:graphicFrameLocks noGrp="1"/>
          </p:cNvGraphicFramePr>
          <p:nvPr>
            <p:extLst>
              <p:ext uri="{D42A27DB-BD31-4B8C-83A1-F6EECF244321}">
                <p14:modId xmlns:p14="http://schemas.microsoft.com/office/powerpoint/2010/main" val="3441465432"/>
              </p:ext>
            </p:extLst>
          </p:nvPr>
        </p:nvGraphicFramePr>
        <p:xfrm>
          <a:off x="232752" y="3772006"/>
          <a:ext cx="2442913" cy="1182006"/>
        </p:xfrm>
        <a:graphic>
          <a:graphicData uri="http://schemas.openxmlformats.org/drawingml/2006/table">
            <a:tbl>
              <a:tblPr firstRow="1" bandRow="1">
                <a:tableStyleId>{5C22544A-7EE6-4342-B048-85BDC9FD1C3A}</a:tableStyleId>
              </a:tblPr>
              <a:tblGrid>
                <a:gridCol w="2442913">
                  <a:extLst>
                    <a:ext uri="{9D8B030D-6E8A-4147-A177-3AD203B41FA5}">
                      <a16:colId xmlns:a16="http://schemas.microsoft.com/office/drawing/2014/main" val="619870225"/>
                    </a:ext>
                  </a:extLst>
                </a:gridCol>
              </a:tblGrid>
              <a:tr h="394002">
                <a:tc>
                  <a:txBody>
                    <a:bodyPr/>
                    <a:lstStyle/>
                    <a:p>
                      <a:r>
                        <a:rPr lang="en-US" sz="1400">
                          <a:latin typeface="Garamond" panose="02020404030301010803" pitchFamily="18" charset="0"/>
                        </a:rPr>
                        <a:t>Operating Expenses</a:t>
                      </a:r>
                    </a:p>
                  </a:txBody>
                  <a:tcPr>
                    <a:solidFill>
                      <a:srgbClr val="002060"/>
                    </a:solidFill>
                  </a:tcPr>
                </a:tc>
                <a:extLst>
                  <a:ext uri="{0D108BD9-81ED-4DB2-BD59-A6C34878D82A}">
                    <a16:rowId xmlns:a16="http://schemas.microsoft.com/office/drawing/2014/main" val="3935318045"/>
                  </a:ext>
                </a:extLst>
              </a:tr>
              <a:tr h="394002">
                <a:tc>
                  <a:txBody>
                    <a:bodyPr/>
                    <a:lstStyle/>
                    <a:p>
                      <a:r>
                        <a:rPr lang="en-US" sz="1400">
                          <a:latin typeface="Garamond" panose="02020404030301010803" pitchFamily="18" charset="0"/>
                        </a:rPr>
                        <a:t>Operating Income</a:t>
                      </a:r>
                    </a:p>
                  </a:txBody>
                  <a:tcPr/>
                </a:tc>
                <a:extLst>
                  <a:ext uri="{0D108BD9-81ED-4DB2-BD59-A6C34878D82A}">
                    <a16:rowId xmlns:a16="http://schemas.microsoft.com/office/drawing/2014/main" val="3788697448"/>
                  </a:ext>
                </a:extLst>
              </a:tr>
              <a:tr h="394002">
                <a:tc>
                  <a:txBody>
                    <a:bodyPr/>
                    <a:lstStyle/>
                    <a:p>
                      <a:r>
                        <a:rPr lang="en-US" sz="1400" i="1">
                          <a:latin typeface="Garamond" panose="02020404030301010803" pitchFamily="18" charset="0"/>
                        </a:rPr>
                        <a:t>% Margin</a:t>
                      </a:r>
                    </a:p>
                  </a:txBody>
                  <a:tcPr/>
                </a:tc>
                <a:extLst>
                  <a:ext uri="{0D108BD9-81ED-4DB2-BD59-A6C34878D82A}">
                    <a16:rowId xmlns:a16="http://schemas.microsoft.com/office/drawing/2014/main" val="2876171917"/>
                  </a:ext>
                </a:extLst>
              </a:tr>
            </a:tbl>
          </a:graphicData>
        </a:graphic>
      </p:graphicFrame>
      <p:sp>
        <p:nvSpPr>
          <p:cNvPr id="20" name="TextBox 19">
            <a:extLst>
              <a:ext uri="{FF2B5EF4-FFF2-40B4-BE49-F238E27FC236}">
                <a16:creationId xmlns:a16="http://schemas.microsoft.com/office/drawing/2014/main" id="{8499951D-71D4-7B9B-FC87-192314DDCF6F}"/>
              </a:ext>
            </a:extLst>
          </p:cNvPr>
          <p:cNvSpPr txBox="1"/>
          <p:nvPr/>
        </p:nvSpPr>
        <p:spPr>
          <a:xfrm>
            <a:off x="8139526" y="4162865"/>
            <a:ext cx="3690167" cy="18774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latin typeface="Garamond" panose="02020404030301010803" pitchFamily="18" charset="0"/>
              </a:rPr>
              <a:t>Operating Margin: </a:t>
            </a:r>
          </a:p>
          <a:p>
            <a:pPr marL="285750" indent="-285750">
              <a:buFont typeface="Arial" panose="020B0604020202020204" pitchFamily="34" charset="0"/>
              <a:buChar char="•"/>
            </a:pPr>
            <a:r>
              <a:rPr lang="en-US" sz="1400">
                <a:latin typeface="Garamond" panose="02020404030301010803" pitchFamily="18" charset="0"/>
              </a:rPr>
              <a:t>Operating margins go from strong profitability in FY2022 to negative levels in FY2024 and FY2025, due to a decline in revenue and a rise in operating expenses. This indicates earnings volatility and dependence on cyclical pricing dynamics.  </a:t>
            </a:r>
            <a:endParaRPr lang="en-US" sz="1400" b="1">
              <a:latin typeface="Garamond" panose="02020404030301010803" pitchFamily="18" charset="0"/>
            </a:endParaRPr>
          </a:p>
          <a:p>
            <a:r>
              <a:rPr lang="en-US" b="1"/>
              <a:t> </a:t>
            </a:r>
          </a:p>
        </p:txBody>
      </p:sp>
      <p:graphicFrame>
        <p:nvGraphicFramePr>
          <p:cNvPr id="21" name="Table 20">
            <a:extLst>
              <a:ext uri="{FF2B5EF4-FFF2-40B4-BE49-F238E27FC236}">
                <a16:creationId xmlns:a16="http://schemas.microsoft.com/office/drawing/2014/main" id="{5028B463-BC79-E672-F11E-57577F94099C}"/>
              </a:ext>
            </a:extLst>
          </p:cNvPr>
          <p:cNvGraphicFramePr>
            <a:graphicFrameLocks noGrp="1"/>
          </p:cNvGraphicFramePr>
          <p:nvPr>
            <p:extLst>
              <p:ext uri="{D42A27DB-BD31-4B8C-83A1-F6EECF244321}">
                <p14:modId xmlns:p14="http://schemas.microsoft.com/office/powerpoint/2010/main" val="3669186690"/>
              </p:ext>
            </p:extLst>
          </p:nvPr>
        </p:nvGraphicFramePr>
        <p:xfrm>
          <a:off x="2928380" y="5321386"/>
          <a:ext cx="4743080" cy="996140"/>
        </p:xfrm>
        <a:graphic>
          <a:graphicData uri="http://schemas.openxmlformats.org/drawingml/2006/table">
            <a:tbl>
              <a:tblPr firstRow="1" bandRow="1">
                <a:tableStyleId>{5C22544A-7EE6-4342-B048-85BDC9FD1C3A}</a:tableStyleId>
              </a:tblPr>
              <a:tblGrid>
                <a:gridCol w="954280">
                  <a:extLst>
                    <a:ext uri="{9D8B030D-6E8A-4147-A177-3AD203B41FA5}">
                      <a16:colId xmlns:a16="http://schemas.microsoft.com/office/drawing/2014/main" val="3956200799"/>
                    </a:ext>
                  </a:extLst>
                </a:gridCol>
                <a:gridCol w="947200">
                  <a:extLst>
                    <a:ext uri="{9D8B030D-6E8A-4147-A177-3AD203B41FA5}">
                      <a16:colId xmlns:a16="http://schemas.microsoft.com/office/drawing/2014/main" val="1378001077"/>
                    </a:ext>
                  </a:extLst>
                </a:gridCol>
                <a:gridCol w="947200">
                  <a:extLst>
                    <a:ext uri="{9D8B030D-6E8A-4147-A177-3AD203B41FA5}">
                      <a16:colId xmlns:a16="http://schemas.microsoft.com/office/drawing/2014/main" val="552863905"/>
                    </a:ext>
                  </a:extLst>
                </a:gridCol>
                <a:gridCol w="947200">
                  <a:extLst>
                    <a:ext uri="{9D8B030D-6E8A-4147-A177-3AD203B41FA5}">
                      <a16:colId xmlns:a16="http://schemas.microsoft.com/office/drawing/2014/main" val="2486046116"/>
                    </a:ext>
                  </a:extLst>
                </a:gridCol>
                <a:gridCol w="947200">
                  <a:extLst>
                    <a:ext uri="{9D8B030D-6E8A-4147-A177-3AD203B41FA5}">
                      <a16:colId xmlns:a16="http://schemas.microsoft.com/office/drawing/2014/main" val="968344514"/>
                    </a:ext>
                  </a:extLst>
                </a:gridCol>
              </a:tblGrid>
              <a:tr h="498070">
                <a:tc>
                  <a:txBody>
                    <a:bodyPr/>
                    <a:lstStyle/>
                    <a:p>
                      <a:pPr algn="r"/>
                      <a:r>
                        <a:rPr lang="en-US" sz="1400">
                          <a:latin typeface="Garamond" panose="02020404030301010803" pitchFamily="18" charset="0"/>
                        </a:rPr>
                        <a:t>193.00</a:t>
                      </a:r>
                    </a:p>
                  </a:txBody>
                  <a:tcPr>
                    <a:solidFill>
                      <a:srgbClr val="002060"/>
                    </a:solidFill>
                  </a:tcPr>
                </a:tc>
                <a:tc>
                  <a:txBody>
                    <a:bodyPr/>
                    <a:lstStyle/>
                    <a:p>
                      <a:pPr algn="r"/>
                      <a:r>
                        <a:rPr lang="en-US" sz="1400">
                          <a:latin typeface="Garamond" panose="02020404030301010803" pitchFamily="18" charset="0"/>
                        </a:rPr>
                        <a:t>353.70</a:t>
                      </a:r>
                    </a:p>
                  </a:txBody>
                  <a:tcPr>
                    <a:solidFill>
                      <a:srgbClr val="002060"/>
                    </a:solidFill>
                  </a:tcPr>
                </a:tc>
                <a:tc>
                  <a:txBody>
                    <a:bodyPr/>
                    <a:lstStyle/>
                    <a:p>
                      <a:pPr algn="r"/>
                      <a:r>
                        <a:rPr lang="en-US" sz="1400">
                          <a:latin typeface="Garamond" panose="02020404030301010803" pitchFamily="18" charset="0"/>
                        </a:rPr>
                        <a:t>70.40</a:t>
                      </a:r>
                    </a:p>
                  </a:txBody>
                  <a:tcPr>
                    <a:solidFill>
                      <a:srgbClr val="002060"/>
                    </a:solidFill>
                  </a:tcPr>
                </a:tc>
                <a:tc>
                  <a:txBody>
                    <a:bodyPr/>
                    <a:lstStyle/>
                    <a:p>
                      <a:pPr algn="r"/>
                      <a:r>
                        <a:rPr lang="en-US" sz="1400">
                          <a:latin typeface="Garamond" panose="02020404030301010803" pitchFamily="18" charset="0"/>
                        </a:rPr>
                        <a:t>(84.60)</a:t>
                      </a:r>
                    </a:p>
                  </a:txBody>
                  <a:tcPr>
                    <a:solidFill>
                      <a:srgbClr val="002060"/>
                    </a:solidFill>
                  </a:tcPr>
                </a:tc>
                <a:tc>
                  <a:txBody>
                    <a:bodyPr/>
                    <a:lstStyle/>
                    <a:p>
                      <a:pPr algn="r"/>
                      <a:r>
                        <a:rPr lang="en-US" sz="1400">
                          <a:latin typeface="Garamond" panose="02020404030301010803" pitchFamily="18" charset="0"/>
                        </a:rPr>
                        <a:t>(36.20)</a:t>
                      </a:r>
                    </a:p>
                  </a:txBody>
                  <a:tcPr>
                    <a:solidFill>
                      <a:srgbClr val="002060"/>
                    </a:solidFill>
                  </a:tcPr>
                </a:tc>
                <a:extLst>
                  <a:ext uri="{0D108BD9-81ED-4DB2-BD59-A6C34878D82A}">
                    <a16:rowId xmlns:a16="http://schemas.microsoft.com/office/drawing/2014/main" val="411135775"/>
                  </a:ext>
                </a:extLst>
              </a:tr>
              <a:tr h="498070">
                <a:tc>
                  <a:txBody>
                    <a:bodyPr/>
                    <a:lstStyle/>
                    <a:p>
                      <a:pPr algn="r"/>
                      <a:r>
                        <a:rPr lang="en-US" sz="1400">
                          <a:latin typeface="Garamond" panose="02020404030301010803" pitchFamily="18" charset="0"/>
                        </a:rPr>
                        <a:t>58.13%</a:t>
                      </a:r>
                    </a:p>
                  </a:txBody>
                  <a:tcPr/>
                </a:tc>
                <a:tc>
                  <a:txBody>
                    <a:bodyPr/>
                    <a:lstStyle/>
                    <a:p>
                      <a:pPr algn="r"/>
                      <a:r>
                        <a:rPr lang="en-US" sz="1400">
                          <a:latin typeface="Garamond" panose="02020404030301010803" pitchFamily="18" charset="0"/>
                        </a:rPr>
                        <a:t>67.05%</a:t>
                      </a:r>
                    </a:p>
                  </a:txBody>
                  <a:tcPr/>
                </a:tc>
                <a:tc>
                  <a:txBody>
                    <a:bodyPr/>
                    <a:lstStyle/>
                    <a:p>
                      <a:pPr algn="r"/>
                      <a:r>
                        <a:rPr lang="en-US" sz="1400">
                          <a:latin typeface="Garamond" panose="02020404030301010803" pitchFamily="18" charset="0"/>
                        </a:rPr>
                        <a:t>27.78%</a:t>
                      </a:r>
                    </a:p>
                  </a:txBody>
                  <a:tcPr/>
                </a:tc>
                <a:tc>
                  <a:txBody>
                    <a:bodyPr/>
                    <a:lstStyle/>
                    <a:p>
                      <a:pPr algn="r"/>
                      <a:r>
                        <a:rPr lang="en-US" sz="1400">
                          <a:latin typeface="Garamond" panose="02020404030301010803" pitchFamily="18" charset="0"/>
                        </a:rPr>
                        <a:t>(41.49%)</a:t>
                      </a:r>
                    </a:p>
                  </a:txBody>
                  <a:tcPr/>
                </a:tc>
                <a:tc>
                  <a:txBody>
                    <a:bodyPr/>
                    <a:lstStyle/>
                    <a:p>
                      <a:pPr algn="r"/>
                      <a:r>
                        <a:rPr lang="en-US" sz="1400">
                          <a:latin typeface="Garamond" panose="02020404030301010803" pitchFamily="18" charset="0"/>
                        </a:rPr>
                        <a:t>(13.14%)</a:t>
                      </a:r>
                    </a:p>
                  </a:txBody>
                  <a:tcPr/>
                </a:tc>
                <a:extLst>
                  <a:ext uri="{0D108BD9-81ED-4DB2-BD59-A6C34878D82A}">
                    <a16:rowId xmlns:a16="http://schemas.microsoft.com/office/drawing/2014/main" val="1730692269"/>
                  </a:ext>
                </a:extLst>
              </a:tr>
            </a:tbl>
          </a:graphicData>
        </a:graphic>
      </p:graphicFrame>
      <p:graphicFrame>
        <p:nvGraphicFramePr>
          <p:cNvPr id="22" name="Table 21">
            <a:extLst>
              <a:ext uri="{FF2B5EF4-FFF2-40B4-BE49-F238E27FC236}">
                <a16:creationId xmlns:a16="http://schemas.microsoft.com/office/drawing/2014/main" id="{47716D7E-CE0B-C143-DE92-82C01F8FC25B}"/>
              </a:ext>
            </a:extLst>
          </p:cNvPr>
          <p:cNvGraphicFramePr>
            <a:graphicFrameLocks noGrp="1"/>
          </p:cNvGraphicFramePr>
          <p:nvPr>
            <p:extLst>
              <p:ext uri="{D42A27DB-BD31-4B8C-83A1-F6EECF244321}">
                <p14:modId xmlns:p14="http://schemas.microsoft.com/office/powerpoint/2010/main" val="287378434"/>
              </p:ext>
            </p:extLst>
          </p:nvPr>
        </p:nvGraphicFramePr>
        <p:xfrm>
          <a:off x="215090" y="5314265"/>
          <a:ext cx="2457156" cy="1003828"/>
        </p:xfrm>
        <a:graphic>
          <a:graphicData uri="http://schemas.openxmlformats.org/drawingml/2006/table">
            <a:tbl>
              <a:tblPr firstRow="1" bandRow="1">
                <a:tableStyleId>{5C22544A-7EE6-4342-B048-85BDC9FD1C3A}</a:tableStyleId>
              </a:tblPr>
              <a:tblGrid>
                <a:gridCol w="2457156">
                  <a:extLst>
                    <a:ext uri="{9D8B030D-6E8A-4147-A177-3AD203B41FA5}">
                      <a16:colId xmlns:a16="http://schemas.microsoft.com/office/drawing/2014/main" val="3469499770"/>
                    </a:ext>
                  </a:extLst>
                </a:gridCol>
              </a:tblGrid>
              <a:tr h="498504">
                <a:tc>
                  <a:txBody>
                    <a:bodyPr/>
                    <a:lstStyle/>
                    <a:p>
                      <a:r>
                        <a:rPr lang="en-US" sz="1400">
                          <a:latin typeface="Garamond" panose="02020404030301010803" pitchFamily="18" charset="0"/>
                        </a:rPr>
                        <a:t>EBITDA</a:t>
                      </a:r>
                    </a:p>
                  </a:txBody>
                  <a:tcPr>
                    <a:solidFill>
                      <a:srgbClr val="002060"/>
                    </a:solidFill>
                  </a:tcPr>
                </a:tc>
                <a:extLst>
                  <a:ext uri="{0D108BD9-81ED-4DB2-BD59-A6C34878D82A}">
                    <a16:rowId xmlns:a16="http://schemas.microsoft.com/office/drawing/2014/main" val="3277932228"/>
                  </a:ext>
                </a:extLst>
              </a:tr>
              <a:tr h="505324">
                <a:tc>
                  <a:txBody>
                    <a:bodyPr/>
                    <a:lstStyle/>
                    <a:p>
                      <a:r>
                        <a:rPr lang="en-US" sz="1400" i="1">
                          <a:latin typeface="Garamond" panose="02020404030301010803" pitchFamily="18" charset="0"/>
                        </a:rPr>
                        <a:t>% Margin</a:t>
                      </a:r>
                    </a:p>
                  </a:txBody>
                  <a:tcPr/>
                </a:tc>
                <a:extLst>
                  <a:ext uri="{0D108BD9-81ED-4DB2-BD59-A6C34878D82A}">
                    <a16:rowId xmlns:a16="http://schemas.microsoft.com/office/drawing/2014/main" val="1766576225"/>
                  </a:ext>
                </a:extLst>
              </a:tr>
            </a:tbl>
          </a:graphicData>
        </a:graphic>
      </p:graphicFrame>
      <p:sp>
        <p:nvSpPr>
          <p:cNvPr id="11" name="Title 9">
            <a:extLst>
              <a:ext uri="{FF2B5EF4-FFF2-40B4-BE49-F238E27FC236}">
                <a16:creationId xmlns:a16="http://schemas.microsoft.com/office/drawing/2014/main" id="{81A09656-BC65-E5B7-436D-4FF387DB6888}"/>
              </a:ext>
            </a:extLst>
          </p:cNvPr>
          <p:cNvSpPr txBox="1">
            <a:spLocks/>
          </p:cNvSpPr>
          <p:nvPr/>
        </p:nvSpPr>
        <p:spPr>
          <a:xfrm>
            <a:off x="129395" y="204792"/>
            <a:ext cx="12034809" cy="4910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a:solidFill>
                  <a:srgbClr val="002060"/>
                </a:solidFill>
                <a:latin typeface="Garamond" panose="02020404030301010803" pitchFamily="18" charset="0"/>
              </a:rPr>
              <a:t>Financials - Income Statement Highlights</a:t>
            </a:r>
            <a:endParaRPr lang="en-US" sz="1800" b="1">
              <a:solidFill>
                <a:srgbClr val="002060"/>
              </a:solidFill>
              <a:latin typeface="Garamond" panose="02020404030301010803" pitchFamily="18" charset="0"/>
            </a:endParaRPr>
          </a:p>
        </p:txBody>
      </p:sp>
      <p:sp>
        <p:nvSpPr>
          <p:cNvPr id="24" name="Slide Number Placeholder 2">
            <a:extLst>
              <a:ext uri="{FF2B5EF4-FFF2-40B4-BE49-F238E27FC236}">
                <a16:creationId xmlns:a16="http://schemas.microsoft.com/office/drawing/2014/main" id="{64F6EAF3-CF6B-E74B-1923-3CB83E82FF9F}"/>
              </a:ext>
            </a:extLst>
          </p:cNvPr>
          <p:cNvSpPr txBox="1">
            <a:spLocks/>
          </p:cNvSpPr>
          <p:nvPr/>
        </p:nvSpPr>
        <p:spPr>
          <a:xfrm>
            <a:off x="4705350" y="6469738"/>
            <a:ext cx="2781300" cy="365125"/>
          </a:xfrm>
          <a:prstGeom prst="rect">
            <a:avLst/>
          </a:prstGeom>
        </p:spPr>
        <p:txBody>
          <a:bodyPr anchor="ct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1400" b="1" i="0" u="none" strike="noStrike" cap="none">
                <a:solidFill>
                  <a:srgbClr val="000000"/>
                </a:solidFill>
                <a:latin typeface="Garamond" panose="02020404030301010803" pitchFamily="18" charset="0"/>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00000000-1234-1234-1234-123412341234}" type="slidenum">
              <a:rPr lang="en-US" b="0" smtClean="0"/>
              <a:pPr/>
              <a:t>9</a:t>
            </a:fld>
            <a:endParaRPr lang="en-US" b="0"/>
          </a:p>
        </p:txBody>
      </p:sp>
      <p:sp>
        <p:nvSpPr>
          <p:cNvPr id="3" name="TextBox 2">
            <a:extLst>
              <a:ext uri="{FF2B5EF4-FFF2-40B4-BE49-F238E27FC236}">
                <a16:creationId xmlns:a16="http://schemas.microsoft.com/office/drawing/2014/main" id="{74267360-7E14-CB16-37CD-D143E08ACB3D}"/>
              </a:ext>
            </a:extLst>
          </p:cNvPr>
          <p:cNvSpPr txBox="1"/>
          <p:nvPr/>
        </p:nvSpPr>
        <p:spPr>
          <a:xfrm>
            <a:off x="8135531" y="5791418"/>
            <a:ext cx="382604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i="1">
                <a:solidFill>
                  <a:srgbClr val="002060"/>
                </a:solidFill>
                <a:latin typeface="Garamond"/>
                <a:ea typeface="+mj-lt"/>
                <a:cs typeface="+mj-lt"/>
              </a:rPr>
              <a:t>Volatility reflects transition from upstream mining to downstream manufacturing.</a:t>
            </a:r>
          </a:p>
        </p:txBody>
      </p:sp>
    </p:spTree>
    <p:extLst>
      <p:ext uri="{BB962C8B-B14F-4D97-AF65-F5344CB8AC3E}">
        <p14:creationId xmlns:p14="http://schemas.microsoft.com/office/powerpoint/2010/main" val="1056587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11C67508-F72F-8CC2-C9D7-9B9CA6A7658C}"/>
              </a:ext>
            </a:extLst>
          </p:cNvPr>
          <p:cNvGraphicFramePr>
            <a:graphicFrameLocks noGrp="1"/>
          </p:cNvGraphicFramePr>
          <p:nvPr>
            <p:extLst>
              <p:ext uri="{D42A27DB-BD31-4B8C-83A1-F6EECF244321}">
                <p14:modId xmlns:p14="http://schemas.microsoft.com/office/powerpoint/2010/main" val="2247299495"/>
              </p:ext>
            </p:extLst>
          </p:nvPr>
        </p:nvGraphicFramePr>
        <p:xfrm>
          <a:off x="131605" y="770090"/>
          <a:ext cx="8496174" cy="1471094"/>
        </p:xfrm>
        <a:graphic>
          <a:graphicData uri="http://schemas.openxmlformats.org/drawingml/2006/table">
            <a:tbl>
              <a:tblPr firstRow="1" bandRow="1">
                <a:tableStyleId>{5C22544A-7EE6-4342-B048-85BDC9FD1C3A}</a:tableStyleId>
              </a:tblPr>
              <a:tblGrid>
                <a:gridCol w="1416029">
                  <a:extLst>
                    <a:ext uri="{9D8B030D-6E8A-4147-A177-3AD203B41FA5}">
                      <a16:colId xmlns:a16="http://schemas.microsoft.com/office/drawing/2014/main" val="4254496797"/>
                    </a:ext>
                  </a:extLst>
                </a:gridCol>
                <a:gridCol w="1416029">
                  <a:extLst>
                    <a:ext uri="{9D8B030D-6E8A-4147-A177-3AD203B41FA5}">
                      <a16:colId xmlns:a16="http://schemas.microsoft.com/office/drawing/2014/main" val="295877087"/>
                    </a:ext>
                  </a:extLst>
                </a:gridCol>
                <a:gridCol w="1416029">
                  <a:extLst>
                    <a:ext uri="{9D8B030D-6E8A-4147-A177-3AD203B41FA5}">
                      <a16:colId xmlns:a16="http://schemas.microsoft.com/office/drawing/2014/main" val="4161560394"/>
                    </a:ext>
                  </a:extLst>
                </a:gridCol>
                <a:gridCol w="1416029">
                  <a:extLst>
                    <a:ext uri="{9D8B030D-6E8A-4147-A177-3AD203B41FA5}">
                      <a16:colId xmlns:a16="http://schemas.microsoft.com/office/drawing/2014/main" val="3582407527"/>
                    </a:ext>
                  </a:extLst>
                </a:gridCol>
                <a:gridCol w="1416029">
                  <a:extLst>
                    <a:ext uri="{9D8B030D-6E8A-4147-A177-3AD203B41FA5}">
                      <a16:colId xmlns:a16="http://schemas.microsoft.com/office/drawing/2014/main" val="654283147"/>
                    </a:ext>
                  </a:extLst>
                </a:gridCol>
                <a:gridCol w="1416029">
                  <a:extLst>
                    <a:ext uri="{9D8B030D-6E8A-4147-A177-3AD203B41FA5}">
                      <a16:colId xmlns:a16="http://schemas.microsoft.com/office/drawing/2014/main" val="2598964558"/>
                    </a:ext>
                  </a:extLst>
                </a:gridCol>
              </a:tblGrid>
              <a:tr h="196440">
                <a:tc>
                  <a:txBody>
                    <a:bodyPr/>
                    <a:lstStyle/>
                    <a:p>
                      <a:r>
                        <a:rPr lang="en-US" sz="1200">
                          <a:latin typeface="Garamond" panose="02020404030301010803" pitchFamily="18" charset="0"/>
                        </a:rPr>
                        <a:t>Assets</a:t>
                      </a:r>
                    </a:p>
                  </a:txBody>
                  <a:tcPr>
                    <a:solidFill>
                      <a:srgbClr val="002060"/>
                    </a:solidFill>
                  </a:tcPr>
                </a:tc>
                <a:tc>
                  <a:txBody>
                    <a:bodyPr/>
                    <a:lstStyle/>
                    <a:p>
                      <a:r>
                        <a:rPr lang="en-US" sz="1200">
                          <a:latin typeface="Garamond" panose="02020404030301010803" pitchFamily="18" charset="0"/>
                        </a:rPr>
                        <a:t>FY 2021</a:t>
                      </a:r>
                    </a:p>
                  </a:txBody>
                  <a:tcPr>
                    <a:solidFill>
                      <a:srgbClr val="002060"/>
                    </a:solidFill>
                  </a:tcPr>
                </a:tc>
                <a:tc>
                  <a:txBody>
                    <a:bodyPr/>
                    <a:lstStyle/>
                    <a:p>
                      <a:r>
                        <a:rPr lang="en-US" sz="1200">
                          <a:latin typeface="Garamond" panose="02020404030301010803" pitchFamily="18" charset="0"/>
                        </a:rPr>
                        <a:t>FY 2022</a:t>
                      </a:r>
                    </a:p>
                  </a:txBody>
                  <a:tcPr>
                    <a:solidFill>
                      <a:srgbClr val="002060"/>
                    </a:solidFill>
                  </a:tcPr>
                </a:tc>
                <a:tc>
                  <a:txBody>
                    <a:bodyPr/>
                    <a:lstStyle/>
                    <a:p>
                      <a:r>
                        <a:rPr lang="en-US" sz="1200">
                          <a:latin typeface="Garamond" panose="02020404030301010803" pitchFamily="18" charset="0"/>
                        </a:rPr>
                        <a:t>FY 2023</a:t>
                      </a:r>
                    </a:p>
                  </a:txBody>
                  <a:tcPr>
                    <a:solidFill>
                      <a:srgbClr val="002060"/>
                    </a:solidFill>
                  </a:tcPr>
                </a:tc>
                <a:tc>
                  <a:txBody>
                    <a:bodyPr/>
                    <a:lstStyle/>
                    <a:p>
                      <a:r>
                        <a:rPr lang="en-US" sz="1200">
                          <a:latin typeface="Garamond" panose="02020404030301010803" pitchFamily="18" charset="0"/>
                        </a:rPr>
                        <a:t>FY 2024</a:t>
                      </a:r>
                    </a:p>
                  </a:txBody>
                  <a:tcPr>
                    <a:solidFill>
                      <a:srgbClr val="002060"/>
                    </a:solidFill>
                  </a:tcPr>
                </a:tc>
                <a:tc>
                  <a:txBody>
                    <a:bodyPr/>
                    <a:lstStyle/>
                    <a:p>
                      <a:r>
                        <a:rPr lang="en-US" sz="1200">
                          <a:latin typeface="Garamond" panose="02020404030301010803" pitchFamily="18" charset="0"/>
                        </a:rPr>
                        <a:t>FY 2025</a:t>
                      </a:r>
                    </a:p>
                  </a:txBody>
                  <a:tcPr>
                    <a:solidFill>
                      <a:srgbClr val="002060"/>
                    </a:solidFill>
                  </a:tcPr>
                </a:tc>
                <a:extLst>
                  <a:ext uri="{0D108BD9-81ED-4DB2-BD59-A6C34878D82A}">
                    <a16:rowId xmlns:a16="http://schemas.microsoft.com/office/drawing/2014/main" val="2555223048"/>
                  </a:ext>
                </a:extLst>
              </a:tr>
              <a:tr h="196440">
                <a:tc>
                  <a:txBody>
                    <a:bodyPr/>
                    <a:lstStyle/>
                    <a:p>
                      <a:r>
                        <a:rPr lang="en-US" sz="1200">
                          <a:latin typeface="Garamond" panose="02020404030301010803" pitchFamily="18" charset="0"/>
                        </a:rPr>
                        <a:t>Cash</a:t>
                      </a:r>
                    </a:p>
                  </a:txBody>
                  <a:tcPr/>
                </a:tc>
                <a:tc>
                  <a:txBody>
                    <a:bodyPr/>
                    <a:lstStyle/>
                    <a:p>
                      <a:pPr algn="r"/>
                      <a:r>
                        <a:rPr lang="en-US" sz="1200">
                          <a:latin typeface="Garamond" panose="02020404030301010803" pitchFamily="18" charset="0"/>
                        </a:rPr>
                        <a:t>1179.30</a:t>
                      </a:r>
                    </a:p>
                  </a:txBody>
                  <a:tcPr/>
                </a:tc>
                <a:tc>
                  <a:txBody>
                    <a:bodyPr/>
                    <a:lstStyle/>
                    <a:p>
                      <a:pPr algn="r"/>
                      <a:r>
                        <a:rPr lang="en-US" sz="1200">
                          <a:latin typeface="Garamond" panose="02020404030301010803" pitchFamily="18" charset="0"/>
                        </a:rPr>
                        <a:t>136.60</a:t>
                      </a:r>
                    </a:p>
                  </a:txBody>
                  <a:tcPr/>
                </a:tc>
                <a:tc>
                  <a:txBody>
                    <a:bodyPr/>
                    <a:lstStyle/>
                    <a:p>
                      <a:pPr algn="r"/>
                      <a:r>
                        <a:rPr lang="en-US" sz="1200">
                          <a:latin typeface="Garamond" panose="02020404030301010803" pitchFamily="18" charset="0"/>
                        </a:rPr>
                        <a:t>263.40</a:t>
                      </a:r>
                    </a:p>
                  </a:txBody>
                  <a:tcPr/>
                </a:tc>
                <a:tc>
                  <a:txBody>
                    <a:bodyPr/>
                    <a:lstStyle/>
                    <a:p>
                      <a:pPr algn="r"/>
                      <a:r>
                        <a:rPr lang="en-US" sz="1200">
                          <a:latin typeface="Garamond" panose="02020404030301010803" pitchFamily="18" charset="0"/>
                        </a:rPr>
                        <a:t>282.40</a:t>
                      </a:r>
                    </a:p>
                  </a:txBody>
                  <a:tcPr/>
                </a:tc>
                <a:tc>
                  <a:txBody>
                    <a:bodyPr/>
                    <a:lstStyle/>
                    <a:p>
                      <a:pPr algn="r"/>
                      <a:r>
                        <a:rPr lang="en-US" sz="1200">
                          <a:latin typeface="Garamond" panose="02020404030301010803" pitchFamily="18" charset="0"/>
                        </a:rPr>
                        <a:t>1166.00</a:t>
                      </a:r>
                    </a:p>
                  </a:txBody>
                  <a:tcPr/>
                </a:tc>
                <a:extLst>
                  <a:ext uri="{0D108BD9-81ED-4DB2-BD59-A6C34878D82A}">
                    <a16:rowId xmlns:a16="http://schemas.microsoft.com/office/drawing/2014/main" val="2486087918"/>
                  </a:ext>
                </a:extLst>
              </a:tr>
              <a:tr h="330847">
                <a:tc>
                  <a:txBody>
                    <a:bodyPr/>
                    <a:lstStyle/>
                    <a:p>
                      <a:r>
                        <a:rPr lang="en-US" sz="1200">
                          <a:latin typeface="Garamond" panose="02020404030301010803" pitchFamily="18" charset="0"/>
                        </a:rPr>
                        <a:t>Short Term Investments</a:t>
                      </a:r>
                    </a:p>
                  </a:txBody>
                  <a:tcPr/>
                </a:tc>
                <a:tc>
                  <a:txBody>
                    <a:bodyPr/>
                    <a:lstStyle/>
                    <a:p>
                      <a:pPr algn="r"/>
                      <a:r>
                        <a:rPr lang="en-US" sz="1200">
                          <a:latin typeface="Garamond" panose="02020404030301010803" pitchFamily="18" charset="0"/>
                        </a:rPr>
                        <a:t>0.00</a:t>
                      </a:r>
                    </a:p>
                  </a:txBody>
                  <a:tcPr/>
                </a:tc>
                <a:tc>
                  <a:txBody>
                    <a:bodyPr/>
                    <a:lstStyle/>
                    <a:p>
                      <a:pPr algn="r"/>
                      <a:r>
                        <a:rPr lang="en-US" sz="1200">
                          <a:latin typeface="Garamond" panose="02020404030301010803" pitchFamily="18" charset="0"/>
                        </a:rPr>
                        <a:t>1045.70</a:t>
                      </a:r>
                    </a:p>
                  </a:txBody>
                  <a:tcPr/>
                </a:tc>
                <a:tc>
                  <a:txBody>
                    <a:bodyPr/>
                    <a:lstStyle/>
                    <a:p>
                      <a:pPr algn="r"/>
                      <a:r>
                        <a:rPr lang="en-US" sz="1200">
                          <a:latin typeface="Garamond" panose="02020404030301010803" pitchFamily="18" charset="0"/>
                        </a:rPr>
                        <a:t>734.50</a:t>
                      </a:r>
                    </a:p>
                  </a:txBody>
                  <a:tcPr/>
                </a:tc>
                <a:tc>
                  <a:txBody>
                    <a:bodyPr/>
                    <a:lstStyle/>
                    <a:p>
                      <a:pPr algn="r"/>
                      <a:r>
                        <a:rPr lang="en-US" sz="1200">
                          <a:latin typeface="Garamond" panose="02020404030301010803" pitchFamily="18" charset="0"/>
                        </a:rPr>
                        <a:t>568.40</a:t>
                      </a:r>
                    </a:p>
                  </a:txBody>
                  <a:tcPr/>
                </a:tc>
                <a:tc>
                  <a:txBody>
                    <a:bodyPr/>
                    <a:lstStyle/>
                    <a:p>
                      <a:pPr algn="r"/>
                      <a:r>
                        <a:rPr lang="en-US" sz="1200">
                          <a:latin typeface="Garamond" panose="02020404030301010803" pitchFamily="18" charset="0"/>
                        </a:rPr>
                        <a:t>664.30</a:t>
                      </a:r>
                    </a:p>
                  </a:txBody>
                  <a:tcPr/>
                </a:tc>
                <a:extLst>
                  <a:ext uri="{0D108BD9-81ED-4DB2-BD59-A6C34878D82A}">
                    <a16:rowId xmlns:a16="http://schemas.microsoft.com/office/drawing/2014/main" val="4283729630"/>
                  </a:ext>
                </a:extLst>
              </a:tr>
              <a:tr h="465254">
                <a:tc>
                  <a:txBody>
                    <a:bodyPr/>
                    <a:lstStyle/>
                    <a:p>
                      <a:r>
                        <a:rPr lang="en-US" sz="1200">
                          <a:latin typeface="Garamond" panose="02020404030301010803" pitchFamily="18" charset="0"/>
                        </a:rPr>
                        <a:t>Sum of Cash and ST&amp;LT Investment</a:t>
                      </a:r>
                    </a:p>
                  </a:txBody>
                  <a:tcPr/>
                </a:tc>
                <a:tc>
                  <a:txBody>
                    <a:bodyPr/>
                    <a:lstStyle/>
                    <a:p>
                      <a:pPr algn="r"/>
                      <a:r>
                        <a:rPr lang="en-US" sz="1200">
                          <a:latin typeface="Garamond" panose="02020404030301010803" pitchFamily="18" charset="0"/>
                        </a:rPr>
                        <a:t>1179.30</a:t>
                      </a:r>
                    </a:p>
                  </a:txBody>
                  <a:tcPr/>
                </a:tc>
                <a:tc>
                  <a:txBody>
                    <a:bodyPr/>
                    <a:lstStyle/>
                    <a:p>
                      <a:pPr algn="r"/>
                      <a:r>
                        <a:rPr lang="en-US" sz="1200">
                          <a:latin typeface="Garamond" panose="02020404030301010803" pitchFamily="18" charset="0"/>
                        </a:rPr>
                        <a:t>1182.30</a:t>
                      </a:r>
                    </a:p>
                  </a:txBody>
                  <a:tcPr/>
                </a:tc>
                <a:tc>
                  <a:txBody>
                    <a:bodyPr/>
                    <a:lstStyle/>
                    <a:p>
                      <a:pPr algn="r"/>
                      <a:r>
                        <a:rPr lang="en-US" sz="1200">
                          <a:latin typeface="Garamond" panose="02020404030301010803" pitchFamily="18" charset="0"/>
                        </a:rPr>
                        <a:t>997.90</a:t>
                      </a:r>
                    </a:p>
                  </a:txBody>
                  <a:tcPr/>
                </a:tc>
                <a:tc>
                  <a:txBody>
                    <a:bodyPr/>
                    <a:lstStyle/>
                    <a:p>
                      <a:pPr algn="r"/>
                      <a:r>
                        <a:rPr lang="en-US" sz="1200">
                          <a:latin typeface="Garamond" panose="02020404030301010803" pitchFamily="18" charset="0"/>
                        </a:rPr>
                        <a:t>850.80</a:t>
                      </a:r>
                    </a:p>
                  </a:txBody>
                  <a:tcPr/>
                </a:tc>
                <a:tc>
                  <a:txBody>
                    <a:bodyPr/>
                    <a:lstStyle/>
                    <a:p>
                      <a:pPr algn="r"/>
                      <a:r>
                        <a:rPr lang="en-US" sz="1200">
                          <a:latin typeface="Garamond" panose="02020404030301010803" pitchFamily="18" charset="0"/>
                        </a:rPr>
                        <a:t>1830.30</a:t>
                      </a:r>
                    </a:p>
                  </a:txBody>
                  <a:tcPr/>
                </a:tc>
                <a:extLst>
                  <a:ext uri="{0D108BD9-81ED-4DB2-BD59-A6C34878D82A}">
                    <a16:rowId xmlns:a16="http://schemas.microsoft.com/office/drawing/2014/main" val="1345378456"/>
                  </a:ext>
                </a:extLst>
              </a:tr>
            </a:tbl>
          </a:graphicData>
        </a:graphic>
      </p:graphicFrame>
      <p:graphicFrame>
        <p:nvGraphicFramePr>
          <p:cNvPr id="6" name="Table 5">
            <a:extLst>
              <a:ext uri="{FF2B5EF4-FFF2-40B4-BE49-F238E27FC236}">
                <a16:creationId xmlns:a16="http://schemas.microsoft.com/office/drawing/2014/main" id="{C81675CC-D75C-0D80-73E8-2DE368FACF3D}"/>
              </a:ext>
            </a:extLst>
          </p:cNvPr>
          <p:cNvGraphicFramePr>
            <a:graphicFrameLocks noGrp="1"/>
          </p:cNvGraphicFramePr>
          <p:nvPr>
            <p:extLst>
              <p:ext uri="{D42A27DB-BD31-4B8C-83A1-F6EECF244321}">
                <p14:modId xmlns:p14="http://schemas.microsoft.com/office/powerpoint/2010/main" val="1492472225"/>
              </p:ext>
            </p:extLst>
          </p:nvPr>
        </p:nvGraphicFramePr>
        <p:xfrm>
          <a:off x="131605" y="2251361"/>
          <a:ext cx="8496252" cy="2225039"/>
        </p:xfrm>
        <a:graphic>
          <a:graphicData uri="http://schemas.openxmlformats.org/drawingml/2006/table">
            <a:tbl>
              <a:tblPr firstRow="1" bandRow="1">
                <a:tableStyleId>{5C22544A-7EE6-4342-B048-85BDC9FD1C3A}</a:tableStyleId>
              </a:tblPr>
              <a:tblGrid>
                <a:gridCol w="1416042">
                  <a:extLst>
                    <a:ext uri="{9D8B030D-6E8A-4147-A177-3AD203B41FA5}">
                      <a16:colId xmlns:a16="http://schemas.microsoft.com/office/drawing/2014/main" val="2417366533"/>
                    </a:ext>
                  </a:extLst>
                </a:gridCol>
                <a:gridCol w="1416042">
                  <a:extLst>
                    <a:ext uri="{9D8B030D-6E8A-4147-A177-3AD203B41FA5}">
                      <a16:colId xmlns:a16="http://schemas.microsoft.com/office/drawing/2014/main" val="2129789711"/>
                    </a:ext>
                  </a:extLst>
                </a:gridCol>
                <a:gridCol w="1416042">
                  <a:extLst>
                    <a:ext uri="{9D8B030D-6E8A-4147-A177-3AD203B41FA5}">
                      <a16:colId xmlns:a16="http://schemas.microsoft.com/office/drawing/2014/main" val="3774599464"/>
                    </a:ext>
                  </a:extLst>
                </a:gridCol>
                <a:gridCol w="1416042">
                  <a:extLst>
                    <a:ext uri="{9D8B030D-6E8A-4147-A177-3AD203B41FA5}">
                      <a16:colId xmlns:a16="http://schemas.microsoft.com/office/drawing/2014/main" val="417577395"/>
                    </a:ext>
                  </a:extLst>
                </a:gridCol>
                <a:gridCol w="1416042">
                  <a:extLst>
                    <a:ext uri="{9D8B030D-6E8A-4147-A177-3AD203B41FA5}">
                      <a16:colId xmlns:a16="http://schemas.microsoft.com/office/drawing/2014/main" val="819137656"/>
                    </a:ext>
                  </a:extLst>
                </a:gridCol>
                <a:gridCol w="1416042">
                  <a:extLst>
                    <a:ext uri="{9D8B030D-6E8A-4147-A177-3AD203B41FA5}">
                      <a16:colId xmlns:a16="http://schemas.microsoft.com/office/drawing/2014/main" val="3128142734"/>
                    </a:ext>
                  </a:extLst>
                </a:gridCol>
              </a:tblGrid>
              <a:tr h="370840">
                <a:tc>
                  <a:txBody>
                    <a:bodyPr/>
                    <a:lstStyle/>
                    <a:p>
                      <a:r>
                        <a:rPr lang="en-US" sz="1200" b="0">
                          <a:solidFill>
                            <a:schemeClr val="tx1"/>
                          </a:solidFill>
                          <a:latin typeface="Garamond" panose="02020404030301010803" pitchFamily="18" charset="0"/>
                        </a:rPr>
                        <a:t>AR, Net</a:t>
                      </a:r>
                    </a:p>
                  </a:txBody>
                  <a:tcPr>
                    <a:solidFill>
                      <a:schemeClr val="bg1">
                        <a:lumMod val="95000"/>
                      </a:schemeClr>
                    </a:solidFill>
                  </a:tcPr>
                </a:tc>
                <a:tc>
                  <a:txBody>
                    <a:bodyPr/>
                    <a:lstStyle/>
                    <a:p>
                      <a:pPr algn="r"/>
                      <a:r>
                        <a:rPr lang="en-US" sz="1200" b="0">
                          <a:solidFill>
                            <a:schemeClr val="tx1"/>
                          </a:solidFill>
                          <a:latin typeface="Garamond" panose="02020404030301010803" pitchFamily="18" charset="0"/>
                        </a:rPr>
                        <a:t>51.00</a:t>
                      </a:r>
                    </a:p>
                  </a:txBody>
                  <a:tcPr>
                    <a:solidFill>
                      <a:schemeClr val="bg1">
                        <a:lumMod val="95000"/>
                      </a:schemeClr>
                    </a:solidFill>
                  </a:tcPr>
                </a:tc>
                <a:tc>
                  <a:txBody>
                    <a:bodyPr/>
                    <a:lstStyle/>
                    <a:p>
                      <a:pPr algn="r"/>
                      <a:r>
                        <a:rPr lang="en-US" sz="1200" b="0">
                          <a:solidFill>
                            <a:schemeClr val="tx1"/>
                          </a:solidFill>
                          <a:latin typeface="Garamond" panose="02020404030301010803" pitchFamily="18" charset="0"/>
                        </a:rPr>
                        <a:t>32.90</a:t>
                      </a:r>
                    </a:p>
                  </a:txBody>
                  <a:tcPr>
                    <a:solidFill>
                      <a:schemeClr val="bg1">
                        <a:lumMod val="95000"/>
                      </a:schemeClr>
                    </a:solidFill>
                  </a:tcPr>
                </a:tc>
                <a:tc>
                  <a:txBody>
                    <a:bodyPr/>
                    <a:lstStyle/>
                    <a:p>
                      <a:pPr algn="r"/>
                      <a:r>
                        <a:rPr lang="en-US" sz="1200" b="0">
                          <a:solidFill>
                            <a:schemeClr val="tx1"/>
                          </a:solidFill>
                          <a:latin typeface="Garamond" panose="02020404030301010803" pitchFamily="18" charset="0"/>
                        </a:rPr>
                        <a:t>10.00</a:t>
                      </a:r>
                    </a:p>
                  </a:txBody>
                  <a:tcPr>
                    <a:solidFill>
                      <a:schemeClr val="bg1">
                        <a:lumMod val="95000"/>
                      </a:schemeClr>
                    </a:solidFill>
                  </a:tcPr>
                </a:tc>
                <a:tc>
                  <a:txBody>
                    <a:bodyPr/>
                    <a:lstStyle/>
                    <a:p>
                      <a:pPr algn="r"/>
                      <a:r>
                        <a:rPr lang="en-US" sz="1200" b="0">
                          <a:solidFill>
                            <a:schemeClr val="tx1"/>
                          </a:solidFill>
                          <a:latin typeface="Garamond" panose="02020404030301010803" pitchFamily="18" charset="0"/>
                        </a:rPr>
                        <a:t>18.60</a:t>
                      </a:r>
                    </a:p>
                  </a:txBody>
                  <a:tcPr>
                    <a:solidFill>
                      <a:schemeClr val="bg1">
                        <a:lumMod val="95000"/>
                      </a:schemeClr>
                    </a:solidFill>
                  </a:tcPr>
                </a:tc>
                <a:tc>
                  <a:txBody>
                    <a:bodyPr/>
                    <a:lstStyle/>
                    <a:p>
                      <a:pPr algn="r"/>
                      <a:r>
                        <a:rPr lang="en-US" sz="1200" b="0">
                          <a:solidFill>
                            <a:schemeClr val="tx1"/>
                          </a:solidFill>
                          <a:latin typeface="Garamond" panose="02020404030301010803" pitchFamily="18" charset="0"/>
                        </a:rPr>
                        <a:t>13.60</a:t>
                      </a:r>
                    </a:p>
                  </a:txBody>
                  <a:tcPr>
                    <a:solidFill>
                      <a:schemeClr val="bg1">
                        <a:lumMod val="95000"/>
                      </a:schemeClr>
                    </a:solidFill>
                  </a:tcPr>
                </a:tc>
                <a:extLst>
                  <a:ext uri="{0D108BD9-81ED-4DB2-BD59-A6C34878D82A}">
                    <a16:rowId xmlns:a16="http://schemas.microsoft.com/office/drawing/2014/main" val="1901026950"/>
                  </a:ext>
                </a:extLst>
              </a:tr>
              <a:tr h="370840">
                <a:tc>
                  <a:txBody>
                    <a:bodyPr/>
                    <a:lstStyle/>
                    <a:p>
                      <a:r>
                        <a:rPr lang="en-US" sz="1200" b="0">
                          <a:solidFill>
                            <a:schemeClr val="tx1"/>
                          </a:solidFill>
                          <a:latin typeface="Garamond" panose="02020404030301010803" pitchFamily="18" charset="0"/>
                        </a:rPr>
                        <a:t>Other Receivables</a:t>
                      </a:r>
                    </a:p>
                  </a:txBody>
                  <a:tcPr/>
                </a:tc>
                <a:tc>
                  <a:txBody>
                    <a:bodyPr/>
                    <a:lstStyle/>
                    <a:p>
                      <a:pPr algn="r"/>
                      <a:r>
                        <a:rPr lang="en-US" sz="1200" b="0">
                          <a:solidFill>
                            <a:schemeClr val="tx1"/>
                          </a:solidFill>
                          <a:latin typeface="Garamond" panose="02020404030301010803" pitchFamily="18" charset="0"/>
                        </a:rPr>
                        <a:t>-</a:t>
                      </a:r>
                    </a:p>
                  </a:txBody>
                  <a:tcPr/>
                </a:tc>
                <a:tc>
                  <a:txBody>
                    <a:bodyPr/>
                    <a:lstStyle/>
                    <a:p>
                      <a:pPr algn="r"/>
                      <a:r>
                        <a:rPr lang="en-US" sz="1200" b="0">
                          <a:solidFill>
                            <a:schemeClr val="tx1"/>
                          </a:solidFill>
                          <a:latin typeface="Garamond" panose="02020404030301010803" pitchFamily="18" charset="0"/>
                        </a:rPr>
                        <a:t>2.50</a:t>
                      </a:r>
                    </a:p>
                  </a:txBody>
                  <a:tcPr/>
                </a:tc>
                <a:tc>
                  <a:txBody>
                    <a:bodyPr/>
                    <a:lstStyle/>
                    <a:p>
                      <a:pPr algn="r"/>
                      <a:r>
                        <a:rPr lang="en-US" sz="1200" b="0">
                          <a:solidFill>
                            <a:schemeClr val="tx1"/>
                          </a:solidFill>
                          <a:latin typeface="Garamond" panose="02020404030301010803" pitchFamily="18" charset="0"/>
                        </a:rPr>
                        <a:t>21.00</a:t>
                      </a:r>
                    </a:p>
                  </a:txBody>
                  <a:tcPr/>
                </a:tc>
                <a:tc>
                  <a:txBody>
                    <a:bodyPr/>
                    <a:lstStyle/>
                    <a:p>
                      <a:pPr algn="r"/>
                      <a:r>
                        <a:rPr lang="en-US" sz="1200" b="0">
                          <a:solidFill>
                            <a:schemeClr val="tx1"/>
                          </a:solidFill>
                          <a:latin typeface="Garamond" panose="02020404030301010803" pitchFamily="18" charset="0"/>
                        </a:rPr>
                        <a:t>44.30</a:t>
                      </a:r>
                    </a:p>
                  </a:txBody>
                  <a:tcPr/>
                </a:tc>
                <a:tc>
                  <a:txBody>
                    <a:bodyPr/>
                    <a:lstStyle/>
                    <a:p>
                      <a:pPr algn="r"/>
                      <a:r>
                        <a:rPr lang="en-US" sz="1200" b="0">
                          <a:solidFill>
                            <a:schemeClr val="tx1"/>
                          </a:solidFill>
                          <a:latin typeface="Garamond" panose="02020404030301010803" pitchFamily="18" charset="0"/>
                        </a:rPr>
                        <a:t>132.00</a:t>
                      </a:r>
                    </a:p>
                  </a:txBody>
                  <a:tcPr/>
                </a:tc>
                <a:extLst>
                  <a:ext uri="{0D108BD9-81ED-4DB2-BD59-A6C34878D82A}">
                    <a16:rowId xmlns:a16="http://schemas.microsoft.com/office/drawing/2014/main" val="3814883781"/>
                  </a:ext>
                </a:extLst>
              </a:tr>
              <a:tr h="370840">
                <a:tc>
                  <a:txBody>
                    <a:bodyPr/>
                    <a:lstStyle/>
                    <a:p>
                      <a:r>
                        <a:rPr lang="en-US" sz="1200" b="0">
                          <a:solidFill>
                            <a:schemeClr val="tx1"/>
                          </a:solidFill>
                          <a:latin typeface="Garamond" panose="02020404030301010803" pitchFamily="18" charset="0"/>
                        </a:rPr>
                        <a:t>Inventory</a:t>
                      </a:r>
                    </a:p>
                  </a:txBody>
                  <a:tcPr/>
                </a:tc>
                <a:tc>
                  <a:txBody>
                    <a:bodyPr/>
                    <a:lstStyle/>
                    <a:p>
                      <a:pPr algn="r"/>
                      <a:r>
                        <a:rPr lang="en-US" sz="1200" b="0">
                          <a:solidFill>
                            <a:schemeClr val="tx1"/>
                          </a:solidFill>
                          <a:latin typeface="Garamond" panose="02020404030301010803" pitchFamily="18" charset="0"/>
                        </a:rPr>
                        <a:t>38.70</a:t>
                      </a:r>
                    </a:p>
                  </a:txBody>
                  <a:tcPr/>
                </a:tc>
                <a:tc>
                  <a:txBody>
                    <a:bodyPr/>
                    <a:lstStyle/>
                    <a:p>
                      <a:pPr algn="r"/>
                      <a:r>
                        <a:rPr lang="en-US" sz="1200" b="0">
                          <a:solidFill>
                            <a:schemeClr val="tx1"/>
                          </a:solidFill>
                          <a:latin typeface="Garamond" panose="02020404030301010803" pitchFamily="18" charset="0"/>
                        </a:rPr>
                        <a:t>57.60</a:t>
                      </a:r>
                    </a:p>
                  </a:txBody>
                  <a:tcPr/>
                </a:tc>
                <a:tc>
                  <a:txBody>
                    <a:bodyPr/>
                    <a:lstStyle/>
                    <a:p>
                      <a:pPr algn="r"/>
                      <a:r>
                        <a:rPr lang="en-US" sz="1200" b="0">
                          <a:solidFill>
                            <a:schemeClr val="tx1"/>
                          </a:solidFill>
                          <a:latin typeface="Garamond" panose="02020404030301010803" pitchFamily="18" charset="0"/>
                        </a:rPr>
                        <a:t>95.20</a:t>
                      </a:r>
                    </a:p>
                  </a:txBody>
                  <a:tcPr/>
                </a:tc>
                <a:tc>
                  <a:txBody>
                    <a:bodyPr/>
                    <a:lstStyle/>
                    <a:p>
                      <a:pPr algn="r"/>
                      <a:r>
                        <a:rPr lang="en-US" sz="1200" b="0">
                          <a:solidFill>
                            <a:schemeClr val="tx1"/>
                          </a:solidFill>
                          <a:latin typeface="Garamond" panose="02020404030301010803" pitchFamily="18" charset="0"/>
                        </a:rPr>
                        <a:t>107.90</a:t>
                      </a:r>
                    </a:p>
                  </a:txBody>
                  <a:tcPr/>
                </a:tc>
                <a:tc>
                  <a:txBody>
                    <a:bodyPr/>
                    <a:lstStyle/>
                    <a:p>
                      <a:pPr algn="r"/>
                      <a:r>
                        <a:rPr lang="en-US" sz="1200" b="0">
                          <a:solidFill>
                            <a:schemeClr val="tx1"/>
                          </a:solidFill>
                          <a:latin typeface="Garamond" panose="02020404030301010803" pitchFamily="18" charset="0"/>
                        </a:rPr>
                        <a:t>171.60</a:t>
                      </a:r>
                    </a:p>
                  </a:txBody>
                  <a:tcPr/>
                </a:tc>
                <a:extLst>
                  <a:ext uri="{0D108BD9-81ED-4DB2-BD59-A6C34878D82A}">
                    <a16:rowId xmlns:a16="http://schemas.microsoft.com/office/drawing/2014/main" val="573295360"/>
                  </a:ext>
                </a:extLst>
              </a:tr>
              <a:tr h="370839">
                <a:tc>
                  <a:txBody>
                    <a:bodyPr/>
                    <a:lstStyle/>
                    <a:p>
                      <a:r>
                        <a:rPr lang="en-US" sz="1200" b="0">
                          <a:solidFill>
                            <a:schemeClr val="tx1"/>
                          </a:solidFill>
                          <a:latin typeface="Garamond" panose="02020404030301010803" pitchFamily="18" charset="0"/>
                        </a:rPr>
                        <a:t>Prepaid Expenses</a:t>
                      </a:r>
                    </a:p>
                  </a:txBody>
                  <a:tcPr/>
                </a:tc>
                <a:tc>
                  <a:txBody>
                    <a:bodyPr/>
                    <a:lstStyle/>
                    <a:p>
                      <a:pPr algn="r"/>
                      <a:r>
                        <a:rPr lang="en-US" sz="1200" b="0">
                          <a:solidFill>
                            <a:schemeClr val="tx1"/>
                          </a:solidFill>
                          <a:latin typeface="Garamond" panose="02020404030301010803" pitchFamily="18" charset="0"/>
                        </a:rPr>
                        <a:t>6.50</a:t>
                      </a:r>
                    </a:p>
                  </a:txBody>
                  <a:tcPr/>
                </a:tc>
                <a:tc>
                  <a:txBody>
                    <a:bodyPr/>
                    <a:lstStyle/>
                    <a:p>
                      <a:pPr algn="r"/>
                      <a:r>
                        <a:rPr lang="en-US" sz="1200" b="0">
                          <a:solidFill>
                            <a:schemeClr val="tx1"/>
                          </a:solidFill>
                          <a:latin typeface="Garamond" panose="02020404030301010803" pitchFamily="18" charset="0"/>
                        </a:rPr>
                        <a:t>12.30</a:t>
                      </a:r>
                    </a:p>
                  </a:txBody>
                  <a:tcPr/>
                </a:tc>
                <a:tc>
                  <a:txBody>
                    <a:bodyPr/>
                    <a:lstStyle/>
                    <a:p>
                      <a:pPr algn="r"/>
                      <a:r>
                        <a:rPr lang="en-US" sz="1200" b="0">
                          <a:solidFill>
                            <a:schemeClr val="tx1"/>
                          </a:solidFill>
                          <a:latin typeface="Garamond" panose="02020404030301010803" pitchFamily="18" charset="0"/>
                        </a:rPr>
                        <a:t>5.80</a:t>
                      </a:r>
                    </a:p>
                  </a:txBody>
                  <a:tcPr/>
                </a:tc>
                <a:tc>
                  <a:txBody>
                    <a:bodyPr/>
                    <a:lstStyle/>
                    <a:p>
                      <a:pPr algn="r"/>
                      <a:r>
                        <a:rPr lang="en-US" sz="1200" b="0">
                          <a:solidFill>
                            <a:schemeClr val="tx1"/>
                          </a:solidFill>
                          <a:latin typeface="Garamond" panose="02020404030301010803" pitchFamily="18" charset="0"/>
                        </a:rPr>
                        <a:t>9.60</a:t>
                      </a:r>
                    </a:p>
                  </a:txBody>
                  <a:tcPr/>
                </a:tc>
                <a:tc>
                  <a:txBody>
                    <a:bodyPr/>
                    <a:lstStyle/>
                    <a:p>
                      <a:pPr algn="r"/>
                      <a:r>
                        <a:rPr lang="en-US" sz="1200" b="0">
                          <a:solidFill>
                            <a:schemeClr val="tx1"/>
                          </a:solidFill>
                          <a:latin typeface="Garamond" panose="02020404030301010803" pitchFamily="18" charset="0"/>
                        </a:rPr>
                        <a:t>17.30</a:t>
                      </a:r>
                    </a:p>
                  </a:txBody>
                  <a:tcPr/>
                </a:tc>
                <a:extLst>
                  <a:ext uri="{0D108BD9-81ED-4DB2-BD59-A6C34878D82A}">
                    <a16:rowId xmlns:a16="http://schemas.microsoft.com/office/drawing/2014/main" val="1715552737"/>
                  </a:ext>
                </a:extLst>
              </a:tr>
              <a:tr h="370840">
                <a:tc>
                  <a:txBody>
                    <a:bodyPr/>
                    <a:lstStyle/>
                    <a:p>
                      <a:r>
                        <a:rPr lang="en-US" sz="1200" b="0">
                          <a:solidFill>
                            <a:schemeClr val="tx1"/>
                          </a:solidFill>
                          <a:latin typeface="Garamond" panose="02020404030301010803" pitchFamily="18" charset="0"/>
                        </a:rPr>
                        <a:t>Restricted Cash</a:t>
                      </a:r>
                    </a:p>
                  </a:txBody>
                  <a:tcPr>
                    <a:lnB w="12700">
                      <a:solidFill>
                        <a:schemeClr val="tx1"/>
                      </a:solidFill>
                    </a:lnB>
                  </a:tcPr>
                </a:tc>
                <a:tc>
                  <a:txBody>
                    <a:bodyPr/>
                    <a:lstStyle/>
                    <a:p>
                      <a:pPr algn="r"/>
                      <a:r>
                        <a:rPr lang="en-US" sz="1200" b="0">
                          <a:solidFill>
                            <a:schemeClr val="tx1"/>
                          </a:solidFill>
                          <a:latin typeface="Garamond" panose="02020404030301010803" pitchFamily="18" charset="0"/>
                        </a:rPr>
                        <a:t>1.30</a:t>
                      </a:r>
                    </a:p>
                  </a:txBody>
                  <a:tcPr>
                    <a:lnB w="12700">
                      <a:solidFill>
                        <a:schemeClr val="tx1"/>
                      </a:solidFill>
                    </a:lnB>
                  </a:tcPr>
                </a:tc>
                <a:tc>
                  <a:txBody>
                    <a:bodyPr/>
                    <a:lstStyle/>
                    <a:p>
                      <a:pPr algn="r"/>
                      <a:r>
                        <a:rPr lang="en-US" sz="1200" b="0">
                          <a:solidFill>
                            <a:schemeClr val="tx1"/>
                          </a:solidFill>
                          <a:latin typeface="Garamond" panose="02020404030301010803" pitchFamily="18" charset="0"/>
                        </a:rPr>
                        <a:t>6.30</a:t>
                      </a:r>
                    </a:p>
                  </a:txBody>
                  <a:tcPr>
                    <a:lnB w="12700">
                      <a:solidFill>
                        <a:schemeClr val="tx1"/>
                      </a:solidFill>
                    </a:lnB>
                  </a:tcPr>
                </a:tc>
                <a:tc>
                  <a:txBody>
                    <a:bodyPr/>
                    <a:lstStyle/>
                    <a:p>
                      <a:pPr algn="r"/>
                      <a:r>
                        <a:rPr lang="en-US" sz="1200" b="0">
                          <a:solidFill>
                            <a:schemeClr val="tx1"/>
                          </a:solidFill>
                          <a:latin typeface="Garamond" panose="02020404030301010803" pitchFamily="18" charset="0"/>
                        </a:rPr>
                        <a:t>1.30</a:t>
                      </a:r>
                    </a:p>
                  </a:txBody>
                  <a:tcPr>
                    <a:lnB w="12700">
                      <a:solidFill>
                        <a:schemeClr val="tx1"/>
                      </a:solidFill>
                    </a:lnB>
                  </a:tcPr>
                </a:tc>
                <a:tc>
                  <a:txBody>
                    <a:bodyPr/>
                    <a:lstStyle/>
                    <a:p>
                      <a:pPr algn="r"/>
                      <a:r>
                        <a:rPr lang="en-US" sz="1200" b="0">
                          <a:solidFill>
                            <a:schemeClr val="tx1"/>
                          </a:solidFill>
                          <a:latin typeface="Garamond" panose="02020404030301010803" pitchFamily="18" charset="0"/>
                        </a:rPr>
                        <a:t>0.00</a:t>
                      </a:r>
                    </a:p>
                  </a:txBody>
                  <a:tcPr>
                    <a:lnB w="12700">
                      <a:solidFill>
                        <a:schemeClr val="tx1"/>
                      </a:solidFill>
                    </a:lnB>
                  </a:tcPr>
                </a:tc>
                <a:tc>
                  <a:txBody>
                    <a:bodyPr/>
                    <a:lstStyle/>
                    <a:p>
                      <a:pPr algn="r"/>
                      <a:r>
                        <a:rPr lang="en-US" sz="1200" b="0">
                          <a:solidFill>
                            <a:schemeClr val="tx1"/>
                          </a:solidFill>
                          <a:latin typeface="Garamond" panose="02020404030301010803" pitchFamily="18" charset="0"/>
                        </a:rPr>
                        <a:t>0.00</a:t>
                      </a:r>
                    </a:p>
                  </a:txBody>
                  <a:tcPr>
                    <a:lnB w="12700">
                      <a:solidFill>
                        <a:schemeClr val="tx1"/>
                      </a:solidFill>
                    </a:lnB>
                  </a:tcPr>
                </a:tc>
                <a:extLst>
                  <a:ext uri="{0D108BD9-81ED-4DB2-BD59-A6C34878D82A}">
                    <a16:rowId xmlns:a16="http://schemas.microsoft.com/office/drawing/2014/main" val="283324647"/>
                  </a:ext>
                </a:extLst>
              </a:tr>
              <a:tr h="370840">
                <a:tc>
                  <a:txBody>
                    <a:bodyPr/>
                    <a:lstStyle/>
                    <a:p>
                      <a:r>
                        <a:rPr lang="en-US" sz="1200" b="0">
                          <a:solidFill>
                            <a:schemeClr val="tx1"/>
                          </a:solidFill>
                          <a:latin typeface="Garamond" panose="02020404030301010803" pitchFamily="18" charset="0"/>
                        </a:rPr>
                        <a:t>Total Current Assets</a:t>
                      </a:r>
                    </a:p>
                  </a:txBody>
                  <a:tcPr>
                    <a:lnT w="12700">
                      <a:solidFill>
                        <a:schemeClr val="tx1"/>
                      </a:solidFill>
                    </a:lnT>
                    <a:lnB w="12700">
                      <a:solidFill>
                        <a:schemeClr val="tx1"/>
                      </a:solidFill>
                    </a:lnB>
                  </a:tcPr>
                </a:tc>
                <a:tc>
                  <a:txBody>
                    <a:bodyPr/>
                    <a:lstStyle/>
                    <a:p>
                      <a:pPr algn="r"/>
                      <a:r>
                        <a:rPr lang="en-US" sz="1200" b="0">
                          <a:solidFill>
                            <a:schemeClr val="tx1"/>
                          </a:solidFill>
                          <a:latin typeface="Garamond" panose="02020404030301010803" pitchFamily="18" charset="0"/>
                        </a:rPr>
                        <a:t>1276.80</a:t>
                      </a:r>
                    </a:p>
                  </a:txBody>
                  <a:tcPr>
                    <a:lnT w="12700">
                      <a:solidFill>
                        <a:schemeClr val="tx1"/>
                      </a:solidFill>
                    </a:lnT>
                    <a:lnB w="12700">
                      <a:solidFill>
                        <a:schemeClr val="tx1"/>
                      </a:solidFill>
                    </a:lnB>
                  </a:tcPr>
                </a:tc>
                <a:tc>
                  <a:txBody>
                    <a:bodyPr/>
                    <a:lstStyle/>
                    <a:p>
                      <a:pPr algn="r"/>
                      <a:r>
                        <a:rPr lang="en-US" sz="1200" b="0">
                          <a:solidFill>
                            <a:schemeClr val="tx1"/>
                          </a:solidFill>
                          <a:latin typeface="Garamond" panose="02020404030301010803" pitchFamily="18" charset="0"/>
                        </a:rPr>
                        <a:t>1293.90</a:t>
                      </a:r>
                    </a:p>
                  </a:txBody>
                  <a:tcPr>
                    <a:lnT w="12700">
                      <a:solidFill>
                        <a:schemeClr val="tx1"/>
                      </a:solidFill>
                    </a:lnT>
                    <a:lnB w="12700">
                      <a:solidFill>
                        <a:schemeClr val="tx1"/>
                      </a:solidFill>
                    </a:lnB>
                  </a:tcPr>
                </a:tc>
                <a:tc>
                  <a:txBody>
                    <a:bodyPr/>
                    <a:lstStyle/>
                    <a:p>
                      <a:pPr algn="r"/>
                      <a:r>
                        <a:rPr lang="en-US" sz="1200" b="0">
                          <a:solidFill>
                            <a:schemeClr val="tx1"/>
                          </a:solidFill>
                          <a:latin typeface="Garamond" panose="02020404030301010803" pitchFamily="18" charset="0"/>
                        </a:rPr>
                        <a:t>1131.20</a:t>
                      </a:r>
                    </a:p>
                  </a:txBody>
                  <a:tcPr>
                    <a:lnT w="12700">
                      <a:solidFill>
                        <a:schemeClr val="tx1"/>
                      </a:solidFill>
                    </a:lnT>
                    <a:lnB w="12700">
                      <a:solidFill>
                        <a:schemeClr val="tx1"/>
                      </a:solidFill>
                    </a:lnB>
                  </a:tcPr>
                </a:tc>
                <a:tc>
                  <a:txBody>
                    <a:bodyPr/>
                    <a:lstStyle/>
                    <a:p>
                      <a:pPr algn="r"/>
                      <a:r>
                        <a:rPr lang="en-US" sz="1200" b="0">
                          <a:solidFill>
                            <a:schemeClr val="tx1"/>
                          </a:solidFill>
                          <a:latin typeface="Garamond" panose="02020404030301010803" pitchFamily="18" charset="0"/>
                        </a:rPr>
                        <a:t>1031.20</a:t>
                      </a:r>
                    </a:p>
                  </a:txBody>
                  <a:tcPr>
                    <a:lnT w="12700">
                      <a:solidFill>
                        <a:schemeClr val="tx1"/>
                      </a:solidFill>
                    </a:lnT>
                    <a:lnB w="12700">
                      <a:solidFill>
                        <a:schemeClr val="tx1"/>
                      </a:solidFill>
                    </a:lnB>
                  </a:tcPr>
                </a:tc>
                <a:tc>
                  <a:txBody>
                    <a:bodyPr/>
                    <a:lstStyle/>
                    <a:p>
                      <a:pPr algn="r"/>
                      <a:r>
                        <a:rPr lang="en-US" sz="1200" b="0">
                          <a:solidFill>
                            <a:schemeClr val="tx1"/>
                          </a:solidFill>
                          <a:latin typeface="Garamond" panose="02020404030301010803" pitchFamily="18" charset="0"/>
                        </a:rPr>
                        <a:t>2164.80</a:t>
                      </a:r>
                    </a:p>
                  </a:txBody>
                  <a:tcPr>
                    <a:lnT w="12700">
                      <a:solidFill>
                        <a:schemeClr val="tx1"/>
                      </a:solidFill>
                    </a:lnT>
                    <a:lnB w="12700">
                      <a:solidFill>
                        <a:schemeClr val="tx1"/>
                      </a:solidFill>
                    </a:lnB>
                  </a:tcPr>
                </a:tc>
                <a:extLst>
                  <a:ext uri="{0D108BD9-81ED-4DB2-BD59-A6C34878D82A}">
                    <a16:rowId xmlns:a16="http://schemas.microsoft.com/office/drawing/2014/main" val="842664839"/>
                  </a:ext>
                </a:extLst>
              </a:tr>
            </a:tbl>
          </a:graphicData>
        </a:graphic>
      </p:graphicFrame>
      <p:graphicFrame>
        <p:nvGraphicFramePr>
          <p:cNvPr id="8" name="Table 7">
            <a:extLst>
              <a:ext uri="{FF2B5EF4-FFF2-40B4-BE49-F238E27FC236}">
                <a16:creationId xmlns:a16="http://schemas.microsoft.com/office/drawing/2014/main" id="{806F3E3F-5638-716D-E4AF-56337F8AC977}"/>
              </a:ext>
            </a:extLst>
          </p:cNvPr>
          <p:cNvGraphicFramePr>
            <a:graphicFrameLocks noGrp="1"/>
          </p:cNvGraphicFramePr>
          <p:nvPr>
            <p:extLst>
              <p:ext uri="{D42A27DB-BD31-4B8C-83A1-F6EECF244321}">
                <p14:modId xmlns:p14="http://schemas.microsoft.com/office/powerpoint/2010/main" val="539369052"/>
              </p:ext>
            </p:extLst>
          </p:nvPr>
        </p:nvGraphicFramePr>
        <p:xfrm>
          <a:off x="128186" y="4724922"/>
          <a:ext cx="8481984" cy="1559560"/>
        </p:xfrm>
        <a:graphic>
          <a:graphicData uri="http://schemas.openxmlformats.org/drawingml/2006/table">
            <a:tbl>
              <a:tblPr firstRow="1" bandRow="1">
                <a:tableStyleId>{5C22544A-7EE6-4342-B048-85BDC9FD1C3A}</a:tableStyleId>
              </a:tblPr>
              <a:tblGrid>
                <a:gridCol w="1413664">
                  <a:extLst>
                    <a:ext uri="{9D8B030D-6E8A-4147-A177-3AD203B41FA5}">
                      <a16:colId xmlns:a16="http://schemas.microsoft.com/office/drawing/2014/main" val="87135392"/>
                    </a:ext>
                  </a:extLst>
                </a:gridCol>
                <a:gridCol w="1413664">
                  <a:extLst>
                    <a:ext uri="{9D8B030D-6E8A-4147-A177-3AD203B41FA5}">
                      <a16:colId xmlns:a16="http://schemas.microsoft.com/office/drawing/2014/main" val="2367806409"/>
                    </a:ext>
                  </a:extLst>
                </a:gridCol>
                <a:gridCol w="1413664">
                  <a:extLst>
                    <a:ext uri="{9D8B030D-6E8A-4147-A177-3AD203B41FA5}">
                      <a16:colId xmlns:a16="http://schemas.microsoft.com/office/drawing/2014/main" val="4115073780"/>
                    </a:ext>
                  </a:extLst>
                </a:gridCol>
                <a:gridCol w="1413664">
                  <a:extLst>
                    <a:ext uri="{9D8B030D-6E8A-4147-A177-3AD203B41FA5}">
                      <a16:colId xmlns:a16="http://schemas.microsoft.com/office/drawing/2014/main" val="2815951100"/>
                    </a:ext>
                  </a:extLst>
                </a:gridCol>
                <a:gridCol w="1413664">
                  <a:extLst>
                    <a:ext uri="{9D8B030D-6E8A-4147-A177-3AD203B41FA5}">
                      <a16:colId xmlns:a16="http://schemas.microsoft.com/office/drawing/2014/main" val="887045332"/>
                    </a:ext>
                  </a:extLst>
                </a:gridCol>
                <a:gridCol w="1413664">
                  <a:extLst>
                    <a:ext uri="{9D8B030D-6E8A-4147-A177-3AD203B41FA5}">
                      <a16:colId xmlns:a16="http://schemas.microsoft.com/office/drawing/2014/main" val="2192522408"/>
                    </a:ext>
                  </a:extLst>
                </a:gridCol>
              </a:tblGrid>
              <a:tr h="270616">
                <a:tc>
                  <a:txBody>
                    <a:bodyPr/>
                    <a:lstStyle/>
                    <a:p>
                      <a:r>
                        <a:rPr lang="en-US" sz="1200" b="0">
                          <a:solidFill>
                            <a:schemeClr val="tx1"/>
                          </a:solidFill>
                          <a:latin typeface="Garamond" panose="02020404030301010803" pitchFamily="18" charset="0"/>
                        </a:rPr>
                        <a:t>Net PP&amp;E</a:t>
                      </a:r>
                    </a:p>
                  </a:txBody>
                  <a:tcPr>
                    <a:solidFill>
                      <a:schemeClr val="bg1">
                        <a:lumMod val="95000"/>
                      </a:schemeClr>
                    </a:solidFill>
                  </a:tcPr>
                </a:tc>
                <a:tc>
                  <a:txBody>
                    <a:bodyPr/>
                    <a:lstStyle/>
                    <a:p>
                      <a:pPr algn="r"/>
                      <a:r>
                        <a:rPr lang="en-US" sz="1200" b="0">
                          <a:solidFill>
                            <a:schemeClr val="tx1"/>
                          </a:solidFill>
                          <a:latin typeface="Garamond" panose="02020404030301010803" pitchFamily="18" charset="0"/>
                        </a:rPr>
                        <a:t>610.60</a:t>
                      </a:r>
                    </a:p>
                  </a:txBody>
                  <a:tcPr>
                    <a:solidFill>
                      <a:schemeClr val="bg1">
                        <a:lumMod val="95000"/>
                      </a:schemeClr>
                    </a:solidFill>
                  </a:tcPr>
                </a:tc>
                <a:tc>
                  <a:txBody>
                    <a:bodyPr/>
                    <a:lstStyle/>
                    <a:p>
                      <a:pPr algn="r"/>
                      <a:r>
                        <a:rPr lang="en-US" sz="1200" b="0">
                          <a:solidFill>
                            <a:schemeClr val="tx1"/>
                          </a:solidFill>
                          <a:latin typeface="Garamond" panose="02020404030301010803" pitchFamily="18" charset="0"/>
                        </a:rPr>
                        <a:t>936.30</a:t>
                      </a:r>
                    </a:p>
                  </a:txBody>
                  <a:tcPr>
                    <a:solidFill>
                      <a:schemeClr val="bg1">
                        <a:lumMod val="95000"/>
                      </a:schemeClr>
                    </a:solidFill>
                  </a:tcPr>
                </a:tc>
                <a:tc>
                  <a:txBody>
                    <a:bodyPr/>
                    <a:lstStyle/>
                    <a:p>
                      <a:pPr algn="r"/>
                      <a:r>
                        <a:rPr lang="en-US" sz="1200" b="0">
                          <a:solidFill>
                            <a:schemeClr val="tx1"/>
                          </a:solidFill>
                          <a:latin typeface="Garamond" panose="02020404030301010803" pitchFamily="18" charset="0"/>
                        </a:rPr>
                        <a:t>1168.70</a:t>
                      </a:r>
                    </a:p>
                  </a:txBody>
                  <a:tcPr>
                    <a:solidFill>
                      <a:schemeClr val="bg1">
                        <a:lumMod val="95000"/>
                      </a:schemeClr>
                    </a:solidFill>
                  </a:tcPr>
                </a:tc>
                <a:tc>
                  <a:txBody>
                    <a:bodyPr/>
                    <a:lstStyle/>
                    <a:p>
                      <a:pPr algn="r"/>
                      <a:r>
                        <a:rPr lang="en-US" sz="1200" b="0">
                          <a:solidFill>
                            <a:schemeClr val="tx1"/>
                          </a:solidFill>
                          <a:latin typeface="Garamond" panose="02020404030301010803" pitchFamily="18" charset="0"/>
                        </a:rPr>
                        <a:t>1260.20</a:t>
                      </a:r>
                    </a:p>
                  </a:txBody>
                  <a:tcPr>
                    <a:solidFill>
                      <a:schemeClr val="bg1">
                        <a:lumMod val="95000"/>
                      </a:schemeClr>
                    </a:solidFill>
                  </a:tcPr>
                </a:tc>
                <a:tc>
                  <a:txBody>
                    <a:bodyPr/>
                    <a:lstStyle/>
                    <a:p>
                      <a:pPr algn="r"/>
                      <a:r>
                        <a:rPr lang="en-US" sz="1200" b="0">
                          <a:solidFill>
                            <a:schemeClr val="tx1"/>
                          </a:solidFill>
                          <a:latin typeface="Garamond" panose="02020404030301010803" pitchFamily="18" charset="0"/>
                        </a:rPr>
                        <a:t>1383.00</a:t>
                      </a:r>
                    </a:p>
                  </a:txBody>
                  <a:tcPr>
                    <a:solidFill>
                      <a:schemeClr val="bg1">
                        <a:lumMod val="95000"/>
                      </a:schemeClr>
                    </a:solidFill>
                  </a:tcPr>
                </a:tc>
                <a:extLst>
                  <a:ext uri="{0D108BD9-81ED-4DB2-BD59-A6C34878D82A}">
                    <a16:rowId xmlns:a16="http://schemas.microsoft.com/office/drawing/2014/main" val="1417675647"/>
                  </a:ext>
                </a:extLst>
              </a:tr>
              <a:tr h="370840">
                <a:tc>
                  <a:txBody>
                    <a:bodyPr/>
                    <a:lstStyle/>
                    <a:p>
                      <a:r>
                        <a:rPr lang="en-US" sz="1200" b="0">
                          <a:solidFill>
                            <a:schemeClr val="tx1"/>
                          </a:solidFill>
                          <a:latin typeface="Garamond" panose="02020404030301010803" pitchFamily="18" charset="0"/>
                        </a:rPr>
                        <a:t>Long Term Investments</a:t>
                      </a:r>
                    </a:p>
                  </a:txBody>
                  <a:tcPr/>
                </a:tc>
                <a:tc>
                  <a:txBody>
                    <a:bodyPr/>
                    <a:lstStyle/>
                    <a:p>
                      <a:pPr algn="r"/>
                      <a:r>
                        <a:rPr lang="en-US" sz="1200" b="0">
                          <a:solidFill>
                            <a:schemeClr val="tx1"/>
                          </a:solidFill>
                          <a:latin typeface="Garamond" panose="02020404030301010803" pitchFamily="18" charset="0"/>
                        </a:rPr>
                        <a:t>0.00</a:t>
                      </a:r>
                    </a:p>
                  </a:txBody>
                  <a:tcPr/>
                </a:tc>
                <a:tc>
                  <a:txBody>
                    <a:bodyPr/>
                    <a:lstStyle/>
                    <a:p>
                      <a:pPr algn="r"/>
                      <a:r>
                        <a:rPr lang="en-US" sz="1200" b="0">
                          <a:solidFill>
                            <a:schemeClr val="tx1"/>
                          </a:solidFill>
                          <a:latin typeface="Garamond" panose="02020404030301010803" pitchFamily="18" charset="0"/>
                        </a:rPr>
                        <a:t>0.00</a:t>
                      </a:r>
                    </a:p>
                  </a:txBody>
                  <a:tcPr/>
                </a:tc>
                <a:tc>
                  <a:txBody>
                    <a:bodyPr/>
                    <a:lstStyle/>
                    <a:p>
                      <a:pPr algn="r"/>
                      <a:r>
                        <a:rPr lang="en-US" sz="1200" b="0">
                          <a:solidFill>
                            <a:schemeClr val="tx1"/>
                          </a:solidFill>
                          <a:latin typeface="Garamond" panose="02020404030301010803" pitchFamily="18" charset="0"/>
                        </a:rPr>
                        <a:t>9.70</a:t>
                      </a:r>
                    </a:p>
                  </a:txBody>
                  <a:tcPr/>
                </a:tc>
                <a:tc>
                  <a:txBody>
                    <a:bodyPr/>
                    <a:lstStyle/>
                    <a:p>
                      <a:pPr algn="r"/>
                      <a:r>
                        <a:rPr lang="en-US" sz="1200" b="0">
                          <a:solidFill>
                            <a:schemeClr val="tx1"/>
                          </a:solidFill>
                          <a:latin typeface="Garamond" panose="02020404030301010803" pitchFamily="18" charset="0"/>
                        </a:rPr>
                        <a:t>9.10</a:t>
                      </a:r>
                    </a:p>
                  </a:txBody>
                  <a:tcPr/>
                </a:tc>
                <a:tc>
                  <a:txBody>
                    <a:bodyPr/>
                    <a:lstStyle/>
                    <a:p>
                      <a:pPr algn="r"/>
                      <a:r>
                        <a:rPr lang="en-US" sz="1200" b="0">
                          <a:solidFill>
                            <a:schemeClr val="tx1"/>
                          </a:solidFill>
                          <a:latin typeface="Garamond" panose="02020404030301010803" pitchFamily="18" charset="0"/>
                        </a:rPr>
                        <a:t>0.00</a:t>
                      </a:r>
                    </a:p>
                  </a:txBody>
                  <a:tcPr/>
                </a:tc>
                <a:extLst>
                  <a:ext uri="{0D108BD9-81ED-4DB2-BD59-A6C34878D82A}">
                    <a16:rowId xmlns:a16="http://schemas.microsoft.com/office/drawing/2014/main" val="830200839"/>
                  </a:ext>
                </a:extLst>
              </a:tr>
              <a:tr h="370840">
                <a:tc>
                  <a:txBody>
                    <a:bodyPr/>
                    <a:lstStyle/>
                    <a:p>
                      <a:r>
                        <a:rPr lang="en-US" sz="1200" b="0">
                          <a:solidFill>
                            <a:schemeClr val="tx1"/>
                          </a:solidFill>
                          <a:latin typeface="Garamond" panose="02020404030301010803" pitchFamily="18" charset="0"/>
                        </a:rPr>
                        <a:t>Other Long-Term Assets</a:t>
                      </a:r>
                    </a:p>
                  </a:txBody>
                  <a:tcPr>
                    <a:lnB w="12700">
                      <a:solidFill>
                        <a:schemeClr val="tx1"/>
                      </a:solidFill>
                    </a:lnB>
                  </a:tcPr>
                </a:tc>
                <a:tc>
                  <a:txBody>
                    <a:bodyPr/>
                    <a:lstStyle/>
                    <a:p>
                      <a:pPr algn="r"/>
                      <a:r>
                        <a:rPr lang="en-US" sz="1200" b="0">
                          <a:solidFill>
                            <a:schemeClr val="tx1"/>
                          </a:solidFill>
                          <a:latin typeface="Garamond" panose="02020404030301010803" pitchFamily="18" charset="0"/>
                        </a:rPr>
                        <a:t>2.20</a:t>
                      </a:r>
                    </a:p>
                  </a:txBody>
                  <a:tcPr>
                    <a:lnB w="12700">
                      <a:solidFill>
                        <a:schemeClr val="tx1"/>
                      </a:solidFill>
                    </a:lnB>
                  </a:tcPr>
                </a:tc>
                <a:tc>
                  <a:txBody>
                    <a:bodyPr/>
                    <a:lstStyle/>
                    <a:p>
                      <a:pPr algn="r"/>
                      <a:r>
                        <a:rPr lang="en-US" sz="1200" b="0">
                          <a:solidFill>
                            <a:schemeClr val="tx1"/>
                          </a:solidFill>
                          <a:latin typeface="Garamond" panose="02020404030301010803" pitchFamily="18" charset="0"/>
                        </a:rPr>
                        <a:t>7.70</a:t>
                      </a:r>
                    </a:p>
                  </a:txBody>
                  <a:tcPr>
                    <a:lnB w="12700">
                      <a:solidFill>
                        <a:schemeClr val="tx1"/>
                      </a:solidFill>
                    </a:lnB>
                  </a:tcPr>
                </a:tc>
                <a:tc>
                  <a:txBody>
                    <a:bodyPr/>
                    <a:lstStyle/>
                    <a:p>
                      <a:pPr algn="r"/>
                      <a:r>
                        <a:rPr lang="en-US" sz="1200" b="0">
                          <a:solidFill>
                            <a:schemeClr val="tx1"/>
                          </a:solidFill>
                          <a:latin typeface="Garamond" panose="02020404030301010803" pitchFamily="18" charset="0"/>
                        </a:rPr>
                        <a:t>26.90</a:t>
                      </a:r>
                    </a:p>
                  </a:txBody>
                  <a:tcPr>
                    <a:lnB w="12700">
                      <a:solidFill>
                        <a:schemeClr val="tx1"/>
                      </a:solidFill>
                    </a:lnB>
                  </a:tcPr>
                </a:tc>
                <a:tc>
                  <a:txBody>
                    <a:bodyPr/>
                    <a:lstStyle/>
                    <a:p>
                      <a:pPr algn="r"/>
                      <a:r>
                        <a:rPr lang="en-US" sz="1200" b="0">
                          <a:solidFill>
                            <a:schemeClr val="tx1"/>
                          </a:solidFill>
                          <a:latin typeface="Garamond" panose="02020404030301010803" pitchFamily="18" charset="0"/>
                        </a:rPr>
                        <a:t>33.00</a:t>
                      </a:r>
                    </a:p>
                  </a:txBody>
                  <a:tcPr>
                    <a:lnB w="12700">
                      <a:solidFill>
                        <a:schemeClr val="tx1"/>
                      </a:solidFill>
                    </a:lnB>
                  </a:tcPr>
                </a:tc>
                <a:tc>
                  <a:txBody>
                    <a:bodyPr/>
                    <a:lstStyle/>
                    <a:p>
                      <a:pPr algn="r"/>
                      <a:r>
                        <a:rPr lang="en-US" sz="1200" b="0">
                          <a:solidFill>
                            <a:schemeClr val="tx1"/>
                          </a:solidFill>
                          <a:latin typeface="Garamond" panose="02020404030301010803" pitchFamily="18" charset="0"/>
                        </a:rPr>
                        <a:t>315.40</a:t>
                      </a:r>
                    </a:p>
                  </a:txBody>
                  <a:tcPr>
                    <a:lnB w="12700">
                      <a:solidFill>
                        <a:schemeClr val="tx1"/>
                      </a:solidFill>
                    </a:lnB>
                  </a:tcPr>
                </a:tc>
                <a:extLst>
                  <a:ext uri="{0D108BD9-81ED-4DB2-BD59-A6C34878D82A}">
                    <a16:rowId xmlns:a16="http://schemas.microsoft.com/office/drawing/2014/main" val="652484293"/>
                  </a:ext>
                </a:extLst>
              </a:tr>
              <a:tr h="370840">
                <a:tc>
                  <a:txBody>
                    <a:bodyPr/>
                    <a:lstStyle/>
                    <a:p>
                      <a:r>
                        <a:rPr lang="en-US" sz="1200" b="0">
                          <a:solidFill>
                            <a:schemeClr val="tx1"/>
                          </a:solidFill>
                          <a:latin typeface="Garamond" panose="02020404030301010803" pitchFamily="18" charset="0"/>
                        </a:rPr>
                        <a:t>Total Assets</a:t>
                      </a:r>
                    </a:p>
                  </a:txBody>
                  <a:tcPr>
                    <a:lnT w="12700">
                      <a:solidFill>
                        <a:schemeClr val="tx1"/>
                      </a:solidFill>
                    </a:lnT>
                    <a:lnB w="12700">
                      <a:solidFill>
                        <a:schemeClr val="tx1"/>
                      </a:solidFill>
                    </a:lnB>
                  </a:tcPr>
                </a:tc>
                <a:tc>
                  <a:txBody>
                    <a:bodyPr/>
                    <a:lstStyle/>
                    <a:p>
                      <a:pPr algn="r"/>
                      <a:r>
                        <a:rPr lang="en-US" sz="1200" b="0">
                          <a:solidFill>
                            <a:schemeClr val="tx1"/>
                          </a:solidFill>
                          <a:latin typeface="Garamond" panose="02020404030301010803" pitchFamily="18" charset="0"/>
                        </a:rPr>
                        <a:t>1189.60</a:t>
                      </a:r>
                    </a:p>
                  </a:txBody>
                  <a:tcPr>
                    <a:lnT w="12700">
                      <a:solidFill>
                        <a:schemeClr val="tx1"/>
                      </a:solidFill>
                    </a:lnT>
                    <a:lnB w="12700">
                      <a:solidFill>
                        <a:schemeClr val="tx1"/>
                      </a:solidFill>
                    </a:lnB>
                  </a:tcPr>
                </a:tc>
                <a:tc>
                  <a:txBody>
                    <a:bodyPr/>
                    <a:lstStyle/>
                    <a:p>
                      <a:pPr algn="r"/>
                      <a:r>
                        <a:rPr lang="en-US" sz="1200" b="0">
                          <a:solidFill>
                            <a:schemeClr val="tx1"/>
                          </a:solidFill>
                          <a:latin typeface="Garamond" panose="02020404030301010803" pitchFamily="18" charset="0"/>
                        </a:rPr>
                        <a:t>2237.90</a:t>
                      </a:r>
                    </a:p>
                  </a:txBody>
                  <a:tcPr>
                    <a:lnT w="12700">
                      <a:solidFill>
                        <a:schemeClr val="tx1"/>
                      </a:solidFill>
                    </a:lnT>
                    <a:lnB w="12700">
                      <a:solidFill>
                        <a:schemeClr val="tx1"/>
                      </a:solidFill>
                    </a:lnB>
                  </a:tcPr>
                </a:tc>
                <a:tc>
                  <a:txBody>
                    <a:bodyPr/>
                    <a:lstStyle/>
                    <a:p>
                      <a:pPr algn="r"/>
                      <a:r>
                        <a:rPr lang="en-US" sz="1200" b="0">
                          <a:solidFill>
                            <a:schemeClr val="tx1"/>
                          </a:solidFill>
                          <a:latin typeface="Garamond" panose="02020404030301010803" pitchFamily="18" charset="0"/>
                        </a:rPr>
                        <a:t>2336.50</a:t>
                      </a:r>
                    </a:p>
                  </a:txBody>
                  <a:tcPr>
                    <a:lnT w="12700">
                      <a:solidFill>
                        <a:schemeClr val="tx1"/>
                      </a:solidFill>
                    </a:lnT>
                    <a:lnB w="12700">
                      <a:solidFill>
                        <a:schemeClr val="tx1"/>
                      </a:solidFill>
                    </a:lnB>
                  </a:tcPr>
                </a:tc>
                <a:tc>
                  <a:txBody>
                    <a:bodyPr/>
                    <a:lstStyle/>
                    <a:p>
                      <a:pPr algn="r"/>
                      <a:r>
                        <a:rPr lang="en-US" sz="1200" b="0">
                          <a:solidFill>
                            <a:schemeClr val="tx1"/>
                          </a:solidFill>
                          <a:latin typeface="Garamond" panose="02020404030301010803" pitchFamily="18" charset="0"/>
                        </a:rPr>
                        <a:t>2333.50</a:t>
                      </a:r>
                    </a:p>
                  </a:txBody>
                  <a:tcPr>
                    <a:lnT w="12700">
                      <a:solidFill>
                        <a:schemeClr val="tx1"/>
                      </a:solidFill>
                    </a:lnT>
                    <a:lnB w="12700">
                      <a:solidFill>
                        <a:schemeClr val="tx1"/>
                      </a:solidFill>
                    </a:lnB>
                  </a:tcPr>
                </a:tc>
                <a:tc>
                  <a:txBody>
                    <a:bodyPr/>
                    <a:lstStyle/>
                    <a:p>
                      <a:pPr algn="r"/>
                      <a:r>
                        <a:rPr lang="en-US" sz="1200" b="0">
                          <a:solidFill>
                            <a:schemeClr val="tx1"/>
                          </a:solidFill>
                          <a:latin typeface="Garamond" panose="02020404030301010803" pitchFamily="18" charset="0"/>
                        </a:rPr>
                        <a:t>3863.20</a:t>
                      </a:r>
                    </a:p>
                  </a:txBody>
                  <a:tcPr>
                    <a:lnT w="12700">
                      <a:solidFill>
                        <a:schemeClr val="tx1"/>
                      </a:solidFill>
                    </a:lnT>
                    <a:lnB w="12700">
                      <a:solidFill>
                        <a:schemeClr val="tx1"/>
                      </a:solidFill>
                    </a:lnB>
                  </a:tcPr>
                </a:tc>
                <a:extLst>
                  <a:ext uri="{0D108BD9-81ED-4DB2-BD59-A6C34878D82A}">
                    <a16:rowId xmlns:a16="http://schemas.microsoft.com/office/drawing/2014/main" val="4060587298"/>
                  </a:ext>
                </a:extLst>
              </a:tr>
            </a:tbl>
          </a:graphicData>
        </a:graphic>
      </p:graphicFrame>
      <p:sp>
        <p:nvSpPr>
          <p:cNvPr id="9" name="TextBox 8">
            <a:extLst>
              <a:ext uri="{FF2B5EF4-FFF2-40B4-BE49-F238E27FC236}">
                <a16:creationId xmlns:a16="http://schemas.microsoft.com/office/drawing/2014/main" id="{DDE4755B-9D32-47F9-BACC-4AE0E92719D2}"/>
              </a:ext>
            </a:extLst>
          </p:cNvPr>
          <p:cNvSpPr txBox="1"/>
          <p:nvPr/>
        </p:nvSpPr>
        <p:spPr>
          <a:xfrm>
            <a:off x="8812994" y="770090"/>
            <a:ext cx="3247401" cy="20928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b="1">
                <a:latin typeface="Garamond" panose="02020404030301010803" pitchFamily="18" charset="0"/>
              </a:rPr>
              <a:t>Liquidity</a:t>
            </a:r>
          </a:p>
          <a:p>
            <a:pPr marL="285750" indent="-285750">
              <a:buFont typeface="Arial" panose="020B0604020202020204" pitchFamily="34" charset="0"/>
              <a:buChar char="•"/>
            </a:pPr>
            <a:r>
              <a:rPr lang="en-US" sz="1400">
                <a:latin typeface="Garamond" panose="02020404030301010803" pitchFamily="18" charset="0"/>
              </a:rPr>
              <a:t>MP Materials has a strong position liquidity-wise, as their total cash and short-term investments were about 1.8B in FY2025 even after the prior declines. This shows that they have the flexibility and means to support operations and future investments</a:t>
            </a:r>
          </a:p>
          <a:p>
            <a:r>
              <a:rPr lang="en-US" b="1">
                <a:latin typeface="Garamond" panose="02020404030301010803" pitchFamily="18" charset="0"/>
              </a:rPr>
              <a:t> </a:t>
            </a:r>
            <a:endParaRPr lang="en-US" sz="1400">
              <a:latin typeface="Garamond" panose="02020404030301010803" pitchFamily="18" charset="0"/>
            </a:endParaRPr>
          </a:p>
        </p:txBody>
      </p:sp>
      <p:sp>
        <p:nvSpPr>
          <p:cNvPr id="11" name="TextBox 10">
            <a:extLst>
              <a:ext uri="{FF2B5EF4-FFF2-40B4-BE49-F238E27FC236}">
                <a16:creationId xmlns:a16="http://schemas.microsoft.com/office/drawing/2014/main" id="{7E306397-2966-24E6-5989-9C37B2287BE1}"/>
              </a:ext>
            </a:extLst>
          </p:cNvPr>
          <p:cNvSpPr txBox="1"/>
          <p:nvPr/>
        </p:nvSpPr>
        <p:spPr>
          <a:xfrm>
            <a:off x="8812994" y="2691280"/>
            <a:ext cx="3076485"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latin typeface="Garamond" panose="02020404030301010803" pitchFamily="18" charset="0"/>
              </a:rPr>
              <a:t>Capital Investment</a:t>
            </a:r>
          </a:p>
          <a:p>
            <a:pPr marL="285750" indent="-285750">
              <a:buFont typeface="Arial" panose="020B0604020202020204" pitchFamily="34" charset="0"/>
              <a:buChar char="•"/>
            </a:pPr>
            <a:r>
              <a:rPr lang="en-US" sz="1400">
                <a:latin typeface="Garamond" panose="02020404030301010803" pitchFamily="18" charset="0"/>
              </a:rPr>
              <a:t>Net PP&amp;E has significantly increased over this 5-year period, showing that there has been more investment in mining and process capacity to drive long-term production</a:t>
            </a:r>
          </a:p>
        </p:txBody>
      </p:sp>
      <p:sp>
        <p:nvSpPr>
          <p:cNvPr id="12" name="TextBox 11">
            <a:extLst>
              <a:ext uri="{FF2B5EF4-FFF2-40B4-BE49-F238E27FC236}">
                <a16:creationId xmlns:a16="http://schemas.microsoft.com/office/drawing/2014/main" id="{CDB73E53-35F8-63D9-053D-391B2FD2D4B2}"/>
              </a:ext>
            </a:extLst>
          </p:cNvPr>
          <p:cNvSpPr txBox="1"/>
          <p:nvPr/>
        </p:nvSpPr>
        <p:spPr>
          <a:xfrm>
            <a:off x="8770265" y="4384584"/>
            <a:ext cx="3261644"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latin typeface="Garamond" panose="02020404030301010803" pitchFamily="18" charset="0"/>
              </a:rPr>
              <a:t>Future Strategy/Risks</a:t>
            </a:r>
          </a:p>
          <a:p>
            <a:pPr marL="285750" indent="-285750">
              <a:buFont typeface="Arial" panose="020B0604020202020204" pitchFamily="34" charset="0"/>
              <a:buChar char="•"/>
            </a:pPr>
            <a:r>
              <a:rPr lang="en-US" sz="1400">
                <a:latin typeface="Garamond" panose="02020404030301010803" pitchFamily="18" charset="0"/>
              </a:rPr>
              <a:t>Total Assets almost doubled this period, showing aggressive expansion. This could also be a risk due to reliance </a:t>
            </a:r>
            <a:r>
              <a:rPr lang="en-US" sz="1400">
                <a:latin typeface="Garamond" panose="02020404030301010803" pitchFamily="18" charset="0"/>
                <a:ea typeface="+mn-lt"/>
                <a:cs typeface="+mn-lt"/>
              </a:rPr>
              <a:t>on capital-intensive investments that may not generate consistent returns if commodity prices decline.</a:t>
            </a:r>
          </a:p>
          <a:p>
            <a:r>
              <a:rPr lang="en-US" sz="1400" b="1"/>
              <a:t> </a:t>
            </a:r>
            <a:r>
              <a:rPr lang="en-US" sz="1400"/>
              <a:t> </a:t>
            </a:r>
          </a:p>
        </p:txBody>
      </p:sp>
      <p:sp>
        <p:nvSpPr>
          <p:cNvPr id="3" name="Slide Number Placeholder 2">
            <a:extLst>
              <a:ext uri="{FF2B5EF4-FFF2-40B4-BE49-F238E27FC236}">
                <a16:creationId xmlns:a16="http://schemas.microsoft.com/office/drawing/2014/main" id="{BFD14133-31B6-C23D-7B00-96227463B0A6}"/>
              </a:ext>
            </a:extLst>
          </p:cNvPr>
          <p:cNvSpPr txBox="1">
            <a:spLocks/>
          </p:cNvSpPr>
          <p:nvPr/>
        </p:nvSpPr>
        <p:spPr>
          <a:xfrm>
            <a:off x="4705350" y="6469738"/>
            <a:ext cx="2781300" cy="365125"/>
          </a:xfrm>
          <a:prstGeom prst="rect">
            <a:avLst/>
          </a:prstGeom>
        </p:spPr>
        <p:txBody>
          <a:bodyPr anchor="ct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1400" b="1" i="0" u="none" strike="noStrike" cap="none">
                <a:solidFill>
                  <a:srgbClr val="000000"/>
                </a:solidFill>
                <a:latin typeface="Garamond" panose="02020404030301010803" pitchFamily="18" charset="0"/>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00000000-1234-1234-1234-123412341234}" type="slidenum">
              <a:rPr lang="en-US" b="0" smtClean="0"/>
              <a:pPr/>
              <a:t>10</a:t>
            </a:fld>
            <a:endParaRPr lang="en-US" b="0"/>
          </a:p>
        </p:txBody>
      </p:sp>
      <p:sp>
        <p:nvSpPr>
          <p:cNvPr id="24" name="Google Shape;520;p21">
            <a:extLst>
              <a:ext uri="{FF2B5EF4-FFF2-40B4-BE49-F238E27FC236}">
                <a16:creationId xmlns:a16="http://schemas.microsoft.com/office/drawing/2014/main" id="{2DE2CC76-8F11-1F5A-22B1-54C629496070}"/>
              </a:ext>
            </a:extLst>
          </p:cNvPr>
          <p:cNvSpPr txBox="1">
            <a:spLocks noGrp="1"/>
          </p:cNvSpPr>
          <p:nvPr>
            <p:ph type="title"/>
          </p:nvPr>
        </p:nvSpPr>
        <p:spPr>
          <a:xfrm>
            <a:off x="166286" y="177586"/>
            <a:ext cx="8868600" cy="491100"/>
          </a:xfrm>
          <a:prstGeom prst="rect">
            <a:avLst/>
          </a:prstGeom>
          <a:noFill/>
          <a:ln>
            <a:noFill/>
          </a:ln>
        </p:spPr>
        <p:txBody>
          <a:bodyPr spcFirstLastPara="1" wrap="square" lIns="45700" tIns="45700" rIns="0" bIns="0" anchor="ctr" anchorCtr="0">
            <a:normAutofit/>
          </a:bodyPr>
          <a:lstStyle/>
          <a:p>
            <a:pPr marL="0" marR="0" lvl="0" indent="0" algn="l" rtl="0">
              <a:lnSpc>
                <a:spcPct val="90000"/>
              </a:lnSpc>
              <a:spcBef>
                <a:spcPts val="0"/>
              </a:spcBef>
              <a:spcAft>
                <a:spcPts val="0"/>
              </a:spcAft>
              <a:buClr>
                <a:srgbClr val="002060"/>
              </a:buClr>
              <a:buSzPts val="2800"/>
              <a:buFont typeface="Verdana"/>
              <a:buNone/>
            </a:pPr>
            <a:r>
              <a:rPr lang="en-US" sz="2400" b="1">
                <a:solidFill>
                  <a:srgbClr val="002060"/>
                </a:solidFill>
                <a:latin typeface="Garamond"/>
                <a:ea typeface="Garamond"/>
                <a:cs typeface="Garamond"/>
                <a:sym typeface="Garamond"/>
              </a:rPr>
              <a:t>Financials - Balance Sheet Highlights</a:t>
            </a:r>
            <a:endParaRPr sz="2400" b="1">
              <a:solidFill>
                <a:srgbClr val="002060"/>
              </a:solidFill>
            </a:endParaRPr>
          </a:p>
        </p:txBody>
      </p:sp>
    </p:spTree>
    <p:extLst>
      <p:ext uri="{BB962C8B-B14F-4D97-AF65-F5344CB8AC3E}">
        <p14:creationId xmlns:p14="http://schemas.microsoft.com/office/powerpoint/2010/main" val="2194295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21"/>
          <p:cNvSpPr txBox="1">
            <a:spLocks noGrp="1"/>
          </p:cNvSpPr>
          <p:nvPr>
            <p:ph type="body" idx="1"/>
          </p:nvPr>
        </p:nvSpPr>
        <p:spPr>
          <a:xfrm>
            <a:off x="157192" y="726723"/>
            <a:ext cx="11777700" cy="307800"/>
          </a:xfrm>
          <a:prstGeom prst="rect">
            <a:avLst/>
          </a:prstGeom>
          <a:noFill/>
          <a:ln>
            <a:noFill/>
          </a:ln>
        </p:spPr>
        <p:txBody>
          <a:bodyPr spcFirstLastPara="1" wrap="square" lIns="45720" tIns="45720" rIns="0" bIns="0" anchor="ctr" anchorCtr="0">
            <a:noAutofit/>
          </a:bodyPr>
          <a:lstStyle/>
          <a:p>
            <a:pPr marL="0" indent="0">
              <a:lnSpc>
                <a:spcPct val="90000"/>
              </a:lnSpc>
              <a:buClr>
                <a:srgbClr val="002060"/>
              </a:buClr>
              <a:buSzPts val="2800"/>
              <a:buNone/>
            </a:pPr>
            <a:r>
              <a:rPr lang="en-US" sz="1500" b="1" i="1">
                <a:solidFill>
                  <a:srgbClr val="002060"/>
                </a:solidFill>
                <a:latin typeface="Garamond"/>
                <a:ea typeface="Verdana"/>
                <a:sym typeface="Garamond"/>
              </a:rPr>
              <a:t>Assuming a turnaround in the business by 2027</a:t>
            </a:r>
          </a:p>
        </p:txBody>
      </p:sp>
      <p:sp>
        <p:nvSpPr>
          <p:cNvPr id="520" name="Google Shape;520;p21"/>
          <p:cNvSpPr txBox="1">
            <a:spLocks noGrp="1"/>
          </p:cNvSpPr>
          <p:nvPr>
            <p:ph type="title"/>
          </p:nvPr>
        </p:nvSpPr>
        <p:spPr>
          <a:xfrm>
            <a:off x="129467" y="193306"/>
            <a:ext cx="8868600" cy="491100"/>
          </a:xfrm>
          <a:prstGeom prst="rect">
            <a:avLst/>
          </a:prstGeom>
          <a:noFill/>
          <a:ln>
            <a:noFill/>
          </a:ln>
        </p:spPr>
        <p:txBody>
          <a:bodyPr spcFirstLastPara="1" wrap="square" lIns="45700" tIns="45700" rIns="0" bIns="0" anchor="ctr" anchorCtr="0">
            <a:normAutofit/>
          </a:bodyPr>
          <a:lstStyle/>
          <a:p>
            <a:pPr marL="0" marR="0" lvl="0" indent="0" algn="l" rtl="0">
              <a:lnSpc>
                <a:spcPct val="90000"/>
              </a:lnSpc>
              <a:spcBef>
                <a:spcPts val="0"/>
              </a:spcBef>
              <a:spcAft>
                <a:spcPts val="0"/>
              </a:spcAft>
              <a:buClr>
                <a:srgbClr val="002060"/>
              </a:buClr>
              <a:buSzPts val="2800"/>
              <a:buFont typeface="Verdana"/>
              <a:buNone/>
            </a:pPr>
            <a:r>
              <a:rPr lang="en-US">
                <a:latin typeface="Garamond"/>
                <a:ea typeface="Garamond"/>
                <a:cs typeface="Garamond"/>
                <a:sym typeface="Garamond"/>
              </a:rPr>
              <a:t>Valuation - DCF Analysis</a:t>
            </a:r>
            <a:endParaRPr/>
          </a:p>
        </p:txBody>
      </p:sp>
      <p:sp>
        <p:nvSpPr>
          <p:cNvPr id="523" name="Google Shape;523;p21"/>
          <p:cNvSpPr/>
          <p:nvPr/>
        </p:nvSpPr>
        <p:spPr>
          <a:xfrm>
            <a:off x="152274" y="1156054"/>
            <a:ext cx="11890596" cy="275448"/>
          </a:xfrm>
          <a:prstGeom prst="rect">
            <a:avLst/>
          </a:prstGeom>
          <a:solidFill>
            <a:srgbClr val="002060"/>
          </a:solidFill>
          <a:ln w="9525"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a:solidFill>
                  <a:schemeClr val="lt1"/>
                </a:solidFill>
                <a:latin typeface="Garamond"/>
                <a:ea typeface="Garamond"/>
                <a:cs typeface="Garamond"/>
                <a:sym typeface="Garamond"/>
              </a:rPr>
              <a:t> </a:t>
            </a:r>
            <a:r>
              <a:rPr lang="en-US" sz="1200" b="1" i="0" u="none" strike="noStrike" cap="none">
                <a:solidFill>
                  <a:schemeClr val="lt1"/>
                </a:solidFill>
                <a:latin typeface="Garamond"/>
                <a:ea typeface="Garamond"/>
                <a:cs typeface="Garamond"/>
                <a:sym typeface="Garamond"/>
              </a:rPr>
              <a:t>Discounted Cash Flow</a:t>
            </a:r>
            <a:endParaRPr sz="1200" b="1" i="0" u="none" strike="noStrike" cap="none">
              <a:solidFill>
                <a:schemeClr val="lt1"/>
              </a:solidFill>
              <a:latin typeface="Garamond"/>
              <a:ea typeface="Garamond"/>
              <a:cs typeface="Garamond"/>
              <a:sym typeface="Garamond"/>
            </a:endParaRPr>
          </a:p>
        </p:txBody>
      </p:sp>
      <p:sp>
        <p:nvSpPr>
          <p:cNvPr id="5" name="Slide Number Placeholder 2">
            <a:extLst>
              <a:ext uri="{FF2B5EF4-FFF2-40B4-BE49-F238E27FC236}">
                <a16:creationId xmlns:a16="http://schemas.microsoft.com/office/drawing/2014/main" id="{36DE34CD-71ED-E43F-88E0-6E27F3F14055}"/>
              </a:ext>
            </a:extLst>
          </p:cNvPr>
          <p:cNvSpPr txBox="1">
            <a:spLocks/>
          </p:cNvSpPr>
          <p:nvPr/>
        </p:nvSpPr>
        <p:spPr>
          <a:xfrm>
            <a:off x="4705350" y="6469738"/>
            <a:ext cx="2781300" cy="365125"/>
          </a:xfrm>
          <a:prstGeom prst="rect">
            <a:avLst/>
          </a:prstGeom>
        </p:spPr>
        <p:txBody>
          <a:bodyPr anchor="ct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1400" b="1" i="0" u="none" strike="noStrike" cap="none">
                <a:solidFill>
                  <a:srgbClr val="000000"/>
                </a:solidFill>
                <a:latin typeface="Garamond" panose="02020404030301010803" pitchFamily="18" charset="0"/>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00000000-1234-1234-1234-123412341234}" type="slidenum">
              <a:rPr lang="en-US" b="0" smtClean="0"/>
              <a:pPr/>
              <a:t>11</a:t>
            </a:fld>
            <a:endParaRPr lang="en-US" b="0"/>
          </a:p>
        </p:txBody>
      </p:sp>
      <p:pic>
        <p:nvPicPr>
          <p:cNvPr id="11" name="Picture 10" descr="A screenshot of a spreadsheet">
            <a:extLst>
              <a:ext uri="{FF2B5EF4-FFF2-40B4-BE49-F238E27FC236}">
                <a16:creationId xmlns:a16="http://schemas.microsoft.com/office/drawing/2014/main" id="{83877E54-D18F-2CAA-6CAD-2304B68E8665}"/>
              </a:ext>
            </a:extLst>
          </p:cNvPr>
          <p:cNvPicPr>
            <a:picLocks noChangeAspect="1"/>
          </p:cNvPicPr>
          <p:nvPr/>
        </p:nvPicPr>
        <p:blipFill>
          <a:blip r:embed="rId3"/>
          <a:stretch>
            <a:fillRect/>
          </a:stretch>
        </p:blipFill>
        <p:spPr>
          <a:xfrm>
            <a:off x="226142" y="1430151"/>
            <a:ext cx="11641393" cy="495634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and blue text with black text&#10;&#10;AI-generated content may be incorrect.">
            <a:extLst>
              <a:ext uri="{FF2B5EF4-FFF2-40B4-BE49-F238E27FC236}">
                <a16:creationId xmlns:a16="http://schemas.microsoft.com/office/drawing/2014/main" id="{FD2EF25D-0A69-33B3-F8CF-FD2E9518802A}"/>
              </a:ext>
            </a:extLst>
          </p:cNvPr>
          <p:cNvPicPr>
            <a:picLocks noChangeAspect="1"/>
          </p:cNvPicPr>
          <p:nvPr/>
        </p:nvPicPr>
        <p:blipFill>
          <a:blip r:embed="rId2"/>
          <a:srcRect r="14" b="23"/>
          <a:stretch>
            <a:fillRect/>
          </a:stretch>
        </p:blipFill>
        <p:spPr>
          <a:xfrm>
            <a:off x="789114" y="779788"/>
            <a:ext cx="4504227" cy="4049200"/>
          </a:xfrm>
          <a:prstGeom prst="rect">
            <a:avLst/>
          </a:prstGeom>
          <a:noFill/>
        </p:spPr>
      </p:pic>
      <p:pic>
        <p:nvPicPr>
          <p:cNvPr id="6" name="Picture 5">
            <a:extLst>
              <a:ext uri="{FF2B5EF4-FFF2-40B4-BE49-F238E27FC236}">
                <a16:creationId xmlns:a16="http://schemas.microsoft.com/office/drawing/2014/main" id="{ADB9D3F0-A326-45CB-EAB1-71B6D7A90EB8}"/>
              </a:ext>
            </a:extLst>
          </p:cNvPr>
          <p:cNvPicPr>
            <a:picLocks noChangeAspect="1"/>
          </p:cNvPicPr>
          <p:nvPr/>
        </p:nvPicPr>
        <p:blipFill>
          <a:blip r:embed="rId3"/>
          <a:srcRect r="598" b="-8"/>
          <a:stretch>
            <a:fillRect/>
          </a:stretch>
        </p:blipFill>
        <p:spPr>
          <a:xfrm>
            <a:off x="6826081" y="861524"/>
            <a:ext cx="4478657" cy="4044085"/>
          </a:xfrm>
          <a:prstGeom prst="rect">
            <a:avLst/>
          </a:prstGeom>
          <a:noFill/>
        </p:spPr>
      </p:pic>
      <p:sp>
        <p:nvSpPr>
          <p:cNvPr id="2" name="Title 1">
            <a:extLst>
              <a:ext uri="{FF2B5EF4-FFF2-40B4-BE49-F238E27FC236}">
                <a16:creationId xmlns:a16="http://schemas.microsoft.com/office/drawing/2014/main" id="{A7DE9F97-AB93-DDAE-F803-D5B17D1ECE49}"/>
              </a:ext>
            </a:extLst>
          </p:cNvPr>
          <p:cNvSpPr>
            <a:spLocks noGrp="1"/>
          </p:cNvSpPr>
          <p:nvPr>
            <p:ph type="title"/>
          </p:nvPr>
        </p:nvSpPr>
        <p:spPr>
          <a:xfrm>
            <a:off x="157191" y="118565"/>
            <a:ext cx="8910609" cy="491035"/>
          </a:xfrm>
        </p:spPr>
        <p:txBody>
          <a:bodyPr wrap="square" anchor="ctr">
            <a:normAutofit/>
          </a:bodyPr>
          <a:lstStyle/>
          <a:p>
            <a:r>
              <a:rPr lang="en-US"/>
              <a:t>Valuation - DCF Analysis</a:t>
            </a:r>
          </a:p>
        </p:txBody>
      </p:sp>
      <p:sp>
        <p:nvSpPr>
          <p:cNvPr id="8" name="TextBox 7">
            <a:extLst>
              <a:ext uri="{FF2B5EF4-FFF2-40B4-BE49-F238E27FC236}">
                <a16:creationId xmlns:a16="http://schemas.microsoft.com/office/drawing/2014/main" id="{CF91AC4F-53E4-51A9-2949-A6614B34DA72}"/>
              </a:ext>
            </a:extLst>
          </p:cNvPr>
          <p:cNvSpPr txBox="1"/>
          <p:nvPr/>
        </p:nvSpPr>
        <p:spPr>
          <a:xfrm>
            <a:off x="1637920" y="5048877"/>
            <a:ext cx="891678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latin typeface="Garamond"/>
              </a:rPr>
              <a:t>Analysis:</a:t>
            </a:r>
            <a:endParaRPr lang="en-US" sz="1400" b="1">
              <a:latin typeface="Garamond" panose="02020404030301010803" pitchFamily="18" charset="0"/>
            </a:endParaRPr>
          </a:p>
          <a:p>
            <a:pPr marL="285750" indent="-285750">
              <a:buFont typeface="Arial" panose="020B0604020202020204" pitchFamily="34" charset="0"/>
              <a:buChar char="•"/>
            </a:pPr>
            <a:r>
              <a:rPr lang="en-US" sz="1400">
                <a:latin typeface="Garamond"/>
                <a:ea typeface="+mn-lt"/>
                <a:cs typeface="+mn-lt"/>
              </a:rPr>
              <a:t>Primary driver of DCF is revenue growth, which is driven by the ramp-up of the Magnetics segment and continued expansion in Materials.</a:t>
            </a:r>
          </a:p>
          <a:p>
            <a:pPr marL="285750" indent="-285750">
              <a:buFont typeface="Arial" panose="020B0604020202020204" pitchFamily="34" charset="0"/>
              <a:buChar char="•"/>
            </a:pPr>
            <a:r>
              <a:rPr lang="en-US" sz="1400">
                <a:latin typeface="Garamond"/>
                <a:ea typeface="+mn-lt"/>
                <a:cs typeface="+mn-lt"/>
              </a:rPr>
              <a:t>If revenues are expected, the implied share price should be around $69.</a:t>
            </a:r>
          </a:p>
          <a:p>
            <a:pPr marL="285750" indent="-285750">
              <a:buFont typeface="Arial" panose="020B0604020202020204" pitchFamily="34" charset="0"/>
              <a:buChar char="•"/>
            </a:pPr>
            <a:r>
              <a:rPr lang="en-US" sz="1400">
                <a:latin typeface="Garamond"/>
                <a:ea typeface="+mn-lt"/>
                <a:cs typeface="+mn-lt"/>
              </a:rPr>
              <a:t>Compared to current market price which is $60.99/share, the model suggests that the stock is right now is undervalued.</a:t>
            </a:r>
          </a:p>
          <a:p>
            <a:pPr marL="285750" indent="-285750">
              <a:buFont typeface="Arial" panose="020B0604020202020204" pitchFamily="34" charset="0"/>
              <a:buChar char="•"/>
            </a:pPr>
            <a:endParaRPr lang="en-US" sz="1400">
              <a:latin typeface="Garamond"/>
              <a:ea typeface="+mn-lt"/>
              <a:cs typeface="+mn-lt"/>
            </a:endParaRPr>
          </a:p>
        </p:txBody>
      </p:sp>
    </p:spTree>
    <p:extLst>
      <p:ext uri="{BB962C8B-B14F-4D97-AF65-F5344CB8AC3E}">
        <p14:creationId xmlns:p14="http://schemas.microsoft.com/office/powerpoint/2010/main" val="2801761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A859377-B2D9-1F88-DC21-D339D1749007}"/>
              </a:ext>
            </a:extLst>
          </p:cNvPr>
          <p:cNvSpPr>
            <a:spLocks noGrp="1"/>
          </p:cNvSpPr>
          <p:nvPr>
            <p:ph type="title"/>
          </p:nvPr>
        </p:nvSpPr>
        <p:spPr/>
        <p:txBody>
          <a:bodyPr/>
          <a:lstStyle/>
          <a:p>
            <a:r>
              <a:rPr lang="en-US">
                <a:latin typeface="Garamond"/>
              </a:rPr>
              <a:t>Appendix: Comps</a:t>
            </a:r>
            <a:endParaRPr lang="en-US"/>
          </a:p>
        </p:txBody>
      </p:sp>
      <p:pic>
        <p:nvPicPr>
          <p:cNvPr id="2" name="Picture 1" descr="A screenshot of a computer screen&#10;&#10;AI-generated content may be incorrect.">
            <a:extLst>
              <a:ext uri="{FF2B5EF4-FFF2-40B4-BE49-F238E27FC236}">
                <a16:creationId xmlns:a16="http://schemas.microsoft.com/office/drawing/2014/main" id="{28CC059E-34BA-F5E1-CD43-7C8F87F4B3CF}"/>
              </a:ext>
            </a:extLst>
          </p:cNvPr>
          <p:cNvPicPr>
            <a:picLocks noChangeAspect="1"/>
          </p:cNvPicPr>
          <p:nvPr/>
        </p:nvPicPr>
        <p:blipFill>
          <a:blip r:embed="rId2"/>
          <a:stretch>
            <a:fillRect/>
          </a:stretch>
        </p:blipFill>
        <p:spPr>
          <a:xfrm>
            <a:off x="0" y="993849"/>
            <a:ext cx="12192000" cy="4634329"/>
          </a:xfrm>
          <a:prstGeom prst="rect">
            <a:avLst/>
          </a:prstGeom>
        </p:spPr>
      </p:pic>
    </p:spTree>
    <p:extLst>
      <p:ext uri="{BB962C8B-B14F-4D97-AF65-F5344CB8AC3E}">
        <p14:creationId xmlns:p14="http://schemas.microsoft.com/office/powerpoint/2010/main" val="3833128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2891D-55E7-C429-EA38-B3A6E626942E}"/>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6478DFFC-BF6E-1B07-F654-FEC3FA57A2F4}"/>
              </a:ext>
            </a:extLst>
          </p:cNvPr>
          <p:cNvSpPr>
            <a:spLocks noGrp="1"/>
          </p:cNvSpPr>
          <p:nvPr>
            <p:ph type="title"/>
          </p:nvPr>
        </p:nvSpPr>
        <p:spPr/>
        <p:txBody>
          <a:bodyPr/>
          <a:lstStyle/>
          <a:p>
            <a:r>
              <a:rPr lang="en-US">
                <a:latin typeface="Garamond"/>
              </a:rPr>
              <a:t>Appendix: Comps</a:t>
            </a:r>
            <a:endParaRPr lang="en-US"/>
          </a:p>
        </p:txBody>
      </p:sp>
      <p:pic>
        <p:nvPicPr>
          <p:cNvPr id="3" name="Picture 2" descr="A screenshot of a computer screen&#10;&#10;AI-generated content may be incorrect.">
            <a:extLst>
              <a:ext uri="{FF2B5EF4-FFF2-40B4-BE49-F238E27FC236}">
                <a16:creationId xmlns:a16="http://schemas.microsoft.com/office/drawing/2014/main" id="{574B4326-D0D5-DC73-E7A3-2F1344DAACF4}"/>
              </a:ext>
            </a:extLst>
          </p:cNvPr>
          <p:cNvPicPr>
            <a:picLocks noChangeAspect="1"/>
          </p:cNvPicPr>
          <p:nvPr/>
        </p:nvPicPr>
        <p:blipFill>
          <a:blip r:embed="rId2"/>
          <a:stretch>
            <a:fillRect/>
          </a:stretch>
        </p:blipFill>
        <p:spPr>
          <a:xfrm>
            <a:off x="1204700" y="607468"/>
            <a:ext cx="9366963" cy="5738980"/>
          </a:xfrm>
          <a:prstGeom prst="rect">
            <a:avLst/>
          </a:prstGeom>
        </p:spPr>
      </p:pic>
    </p:spTree>
    <p:extLst>
      <p:ext uri="{BB962C8B-B14F-4D97-AF65-F5344CB8AC3E}">
        <p14:creationId xmlns:p14="http://schemas.microsoft.com/office/powerpoint/2010/main" val="7665865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B1811-D9D9-7767-5227-1E7E6C86D3B2}"/>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3818E610-B2DA-986C-0A8C-A81EBD4B765C}"/>
              </a:ext>
            </a:extLst>
          </p:cNvPr>
          <p:cNvSpPr>
            <a:spLocks noGrp="1"/>
          </p:cNvSpPr>
          <p:nvPr>
            <p:ph type="title"/>
          </p:nvPr>
        </p:nvSpPr>
        <p:spPr/>
        <p:txBody>
          <a:bodyPr/>
          <a:lstStyle/>
          <a:p>
            <a:r>
              <a:rPr lang="en-US">
                <a:latin typeface="Garamond"/>
              </a:rPr>
              <a:t>Appendix: Football Field</a:t>
            </a:r>
            <a:endParaRPr lang="en-US"/>
          </a:p>
        </p:txBody>
      </p:sp>
      <p:pic>
        <p:nvPicPr>
          <p:cNvPr id="14" name="Picture 13">
            <a:extLst>
              <a:ext uri="{FF2B5EF4-FFF2-40B4-BE49-F238E27FC236}">
                <a16:creationId xmlns:a16="http://schemas.microsoft.com/office/drawing/2014/main" id="{2AFAD96C-5693-C47A-0248-CA83732B4A28}"/>
              </a:ext>
            </a:extLst>
          </p:cNvPr>
          <p:cNvPicPr>
            <a:picLocks noChangeAspect="1"/>
          </p:cNvPicPr>
          <p:nvPr/>
        </p:nvPicPr>
        <p:blipFill>
          <a:blip r:embed="rId2"/>
          <a:stretch>
            <a:fillRect/>
          </a:stretch>
        </p:blipFill>
        <p:spPr>
          <a:xfrm>
            <a:off x="1552575" y="880060"/>
            <a:ext cx="8525377" cy="5458828"/>
          </a:xfrm>
          <a:prstGeom prst="rect">
            <a:avLst/>
          </a:prstGeom>
        </p:spPr>
      </p:pic>
    </p:spTree>
    <p:extLst>
      <p:ext uri="{BB962C8B-B14F-4D97-AF65-F5344CB8AC3E}">
        <p14:creationId xmlns:p14="http://schemas.microsoft.com/office/powerpoint/2010/main" val="18774262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_SLIDE_TYPE" val="6"/>
</p:tagLst>
</file>

<file path=ppt/tags/tag2.xml><?xml version="1.0" encoding="utf-8"?>
<p:tagLst xmlns:a="http://schemas.openxmlformats.org/drawingml/2006/main" xmlns:r="http://schemas.openxmlformats.org/officeDocument/2006/relationships" xmlns:p="http://schemas.openxmlformats.org/presentationml/2006/main">
  <p:tag name="MM_SLIDE_TYPE" val="6"/>
</p:tagLst>
</file>

<file path=ppt/tags/tag3.xml><?xml version="1.0" encoding="utf-8"?>
<p:tagLst xmlns:a="http://schemas.openxmlformats.org/drawingml/2006/main" xmlns:r="http://schemas.openxmlformats.org/officeDocument/2006/relationships" xmlns:p="http://schemas.openxmlformats.org/presentationml/2006/main">
  <p:tag name="MM_SLIDE_TYPE" val="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15</Slides>
  <Notes>11</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Situation Overview</vt:lpstr>
      <vt:lpstr>Rare Earth Elements &amp; Advanced Magnet Industry Overview</vt:lpstr>
      <vt:lpstr>Investment Thesis Summary</vt:lpstr>
      <vt:lpstr>Company Overview</vt:lpstr>
      <vt:lpstr>Investment Driver I – EV Traction Motor Demand</vt:lpstr>
      <vt:lpstr>Investment Driver II – Total Control Over Supply Chain</vt:lpstr>
      <vt:lpstr>Investment Driver III – Policy as a Moat</vt:lpstr>
      <vt:lpstr>MP Materials exhibits highly volatile revenue, compressing margins, and declining profitability, reflecting strong sensitivity to rare earth pricing and cyclical market dynamics. </vt:lpstr>
      <vt:lpstr>Financials - Balance Sheet Highlights</vt:lpstr>
      <vt:lpstr>Valuation - DCF Analysis</vt:lpstr>
      <vt:lpstr>Valuation - DCF Analysis</vt:lpstr>
      <vt:lpstr>Appendix: Comps</vt:lpstr>
      <vt:lpstr>Appendix: Comps</vt:lpstr>
      <vt:lpstr>Appendix: Football Field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4</cp:revision>
  <dcterms:created xsi:type="dcterms:W3CDTF">2013-07-15T20:26:40Z</dcterms:created>
  <dcterms:modified xsi:type="dcterms:W3CDTF">2026-09-19T07:11:30Z</dcterms:modified>
</cp:coreProperties>
</file>